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1"/>
  </p:notesMasterIdLst>
  <p:handoutMasterIdLst>
    <p:handoutMasterId r:id="rId32"/>
  </p:handoutMasterIdLst>
  <p:sldIdLst>
    <p:sldId id="256" r:id="rId2"/>
    <p:sldId id="326" r:id="rId3"/>
    <p:sldId id="359" r:id="rId4"/>
    <p:sldId id="351" r:id="rId5"/>
    <p:sldId id="331" r:id="rId6"/>
    <p:sldId id="360" r:id="rId7"/>
    <p:sldId id="366" r:id="rId8"/>
    <p:sldId id="365" r:id="rId9"/>
    <p:sldId id="361" r:id="rId10"/>
    <p:sldId id="367" r:id="rId11"/>
    <p:sldId id="368" r:id="rId12"/>
    <p:sldId id="369" r:id="rId13"/>
    <p:sldId id="370" r:id="rId14"/>
    <p:sldId id="371" r:id="rId15"/>
    <p:sldId id="362" r:id="rId16"/>
    <p:sldId id="372" r:id="rId17"/>
    <p:sldId id="373" r:id="rId18"/>
    <p:sldId id="374" r:id="rId19"/>
    <p:sldId id="375" r:id="rId20"/>
    <p:sldId id="376" r:id="rId21"/>
    <p:sldId id="377" r:id="rId22"/>
    <p:sldId id="378" r:id="rId23"/>
    <p:sldId id="379" r:id="rId24"/>
    <p:sldId id="380" r:id="rId25"/>
    <p:sldId id="381" r:id="rId26"/>
    <p:sldId id="382" r:id="rId27"/>
    <p:sldId id="363" r:id="rId28"/>
    <p:sldId id="344" r:id="rId29"/>
    <p:sldId id="269"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4F17C4-0B3B-C3EB-FF0B-46CD4E82A845}" name="James White" initials="JW" userId="7c115dd3e290b9c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7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89020" autoAdjust="0"/>
  </p:normalViewPr>
  <p:slideViewPr>
    <p:cSldViewPr snapToGrid="0">
      <p:cViewPr>
        <p:scale>
          <a:sx n="66" d="100"/>
          <a:sy n="66" d="100"/>
        </p:scale>
        <p:origin x="1046" y="27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2/9/2023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2/9/2023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a:t>
            </a:fld>
            <a:endParaRPr lang="en-US"/>
          </a:p>
        </p:txBody>
      </p:sp>
    </p:spTree>
    <p:extLst>
      <p:ext uri="{BB962C8B-B14F-4D97-AF65-F5344CB8AC3E}">
        <p14:creationId xmlns:p14="http://schemas.microsoft.com/office/powerpoint/2010/main" val="3879395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987699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432606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3929013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934959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680098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1245225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4001228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3945900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4008723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1911041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254780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1343836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4080770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1790413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1604332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1477526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2585167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431554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3489542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2147503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2989360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3639823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1481358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173692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957112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3672149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2/9/2023</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2/9/2023</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776209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1538287"/>
            <a:ext cx="6858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dirty="0"/>
              <a:t>Click to edit </a:t>
            </a:r>
            <a:br>
              <a:rPr lang="en-US" dirty="0"/>
            </a:br>
            <a:r>
              <a:rPr lang="en-US" dirty="0"/>
              <a:t>Master subtitle style</a:t>
            </a:r>
            <a:br>
              <a:rPr lang="en-US" dirty="0"/>
            </a:br>
            <a:endParaRPr lang="en-US" dirty="0"/>
          </a:p>
        </p:txBody>
      </p:sp>
      <p:sp>
        <p:nvSpPr>
          <p:cNvPr id="3" name="Subtitle 2"/>
          <p:cNvSpPr>
            <a:spLocks noGrp="1"/>
          </p:cNvSpPr>
          <p:nvPr>
            <p:ph type="subTitle" idx="1"/>
          </p:nvPr>
        </p:nvSpPr>
        <p:spPr>
          <a:xfrm>
            <a:off x="1143000" y="4313238"/>
            <a:ext cx="6858000" cy="1655762"/>
          </a:xfrm>
        </p:spPr>
        <p:txBody>
          <a:bodyPr>
            <a:normAutofit/>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A0EC2761-52B0-42C5-B01B-DF8F69615AE5}"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5627953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2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1.sv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3.sv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pateljay731/panama-electricity-load-forecastin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6217" y="4313237"/>
            <a:ext cx="8692588" cy="2400079"/>
          </a:xfrm>
        </p:spPr>
        <p:txBody>
          <a:bodyPr>
            <a:normAutofit fontScale="92500" lnSpcReduction="20000"/>
          </a:bodyPr>
          <a:lstStyle/>
          <a:p>
            <a:pPr algn="l"/>
            <a:r>
              <a:rPr lang="en-US" sz="2000" b="1" dirty="0"/>
              <a:t>Supervisors:		Assoc. Prof. </a:t>
            </a:r>
            <a:r>
              <a:rPr lang="en-US" sz="2000" b="1" dirty="0" err="1"/>
              <a:t>Nguyễn</a:t>
            </a:r>
            <a:r>
              <a:rPr lang="en-US" sz="2000" b="1" dirty="0"/>
              <a:t> </a:t>
            </a:r>
            <a:r>
              <a:rPr lang="en-US" sz="2000" b="1" dirty="0" err="1"/>
              <a:t>Thị</a:t>
            </a:r>
            <a:r>
              <a:rPr lang="en-US" sz="2000" b="1" dirty="0"/>
              <a:t> Kim Anh</a:t>
            </a:r>
          </a:p>
          <a:p>
            <a:pPr algn="l"/>
            <a:r>
              <a:rPr lang="en-US" sz="2000" b="1" dirty="0"/>
              <a:t>			Prof. </a:t>
            </a:r>
            <a:r>
              <a:rPr lang="en-US" sz="2000" b="1" dirty="0" err="1"/>
              <a:t>Trần</a:t>
            </a:r>
            <a:r>
              <a:rPr lang="en-US" sz="2000" b="1" dirty="0"/>
              <a:t> </a:t>
            </a:r>
            <a:r>
              <a:rPr lang="en-US" sz="2000" b="1" dirty="0" err="1"/>
              <a:t>Việt</a:t>
            </a:r>
            <a:r>
              <a:rPr lang="en-US" sz="2000" b="1" dirty="0"/>
              <a:t> </a:t>
            </a:r>
            <a:r>
              <a:rPr lang="en-US" sz="2000" b="1" dirty="0" err="1"/>
              <a:t>Trung</a:t>
            </a:r>
            <a:endParaRPr lang="en-US" sz="2000" b="1" dirty="0"/>
          </a:p>
          <a:p>
            <a:pPr algn="l"/>
            <a:r>
              <a:rPr lang="en-US" sz="2000" b="1" dirty="0"/>
              <a:t>Students:</a:t>
            </a:r>
          </a:p>
          <a:p>
            <a:pPr algn="l"/>
            <a:r>
              <a:rPr lang="en-US" sz="2000" b="1" dirty="0"/>
              <a:t>	</a:t>
            </a:r>
            <a:r>
              <a:rPr lang="en-US" sz="2000" b="1" dirty="0" err="1"/>
              <a:t>Tạ</a:t>
            </a:r>
            <a:r>
              <a:rPr lang="en-US" sz="2000" b="1" dirty="0"/>
              <a:t> </a:t>
            </a:r>
            <a:r>
              <a:rPr lang="en-US" sz="2000" b="1" dirty="0" err="1"/>
              <a:t>Hữu</a:t>
            </a:r>
            <a:r>
              <a:rPr lang="en-US" sz="2000" b="1" dirty="0"/>
              <a:t> </a:t>
            </a:r>
            <a:r>
              <a:rPr lang="en-US" sz="2000" b="1" dirty="0" err="1"/>
              <a:t>Bình</a:t>
            </a:r>
            <a:r>
              <a:rPr lang="en-US" sz="2000" b="1" dirty="0"/>
              <a:t> 			20190094</a:t>
            </a:r>
          </a:p>
          <a:p>
            <a:pPr algn="l"/>
            <a:r>
              <a:rPr lang="en-US" sz="2000" b="1" dirty="0"/>
              <a:t>	</a:t>
            </a:r>
            <a:r>
              <a:rPr lang="en-US" sz="2000" b="1" dirty="0" err="1"/>
              <a:t>Trần</a:t>
            </a:r>
            <a:r>
              <a:rPr lang="en-US" sz="2000" b="1" dirty="0"/>
              <a:t> </a:t>
            </a:r>
            <a:r>
              <a:rPr lang="en-US" sz="2000" b="1" dirty="0" err="1"/>
              <a:t>Trọng</a:t>
            </a:r>
            <a:r>
              <a:rPr lang="en-US" sz="2000" b="1" dirty="0"/>
              <a:t> </a:t>
            </a:r>
            <a:r>
              <a:rPr lang="en-US" sz="2000" b="1" dirty="0" err="1"/>
              <a:t>Hiệp</a:t>
            </a:r>
            <a:r>
              <a:rPr lang="en-US" sz="2000" b="1" dirty="0"/>
              <a:t> 		20190051</a:t>
            </a:r>
          </a:p>
          <a:p>
            <a:pPr algn="l"/>
            <a:r>
              <a:rPr lang="en-US" sz="2000" b="1" dirty="0"/>
              <a:t>	</a:t>
            </a:r>
            <a:r>
              <a:rPr lang="en-US" sz="2000" b="1" dirty="0" err="1"/>
              <a:t>Nguyễn</a:t>
            </a:r>
            <a:r>
              <a:rPr lang="en-US" sz="2000" b="1" dirty="0"/>
              <a:t> </a:t>
            </a:r>
            <a:r>
              <a:rPr lang="en-US" sz="2000" b="1" dirty="0" err="1"/>
              <a:t>Văn</a:t>
            </a:r>
            <a:r>
              <a:rPr lang="en-US" sz="2000" b="1" dirty="0"/>
              <a:t> </a:t>
            </a:r>
            <a:r>
              <a:rPr lang="en-US" sz="2000" b="1" dirty="0" err="1"/>
              <a:t>Trung</a:t>
            </a:r>
            <a:r>
              <a:rPr lang="en-US" sz="2000" b="1" dirty="0"/>
              <a:t> 		20190071</a:t>
            </a:r>
          </a:p>
          <a:p>
            <a:pPr algn="l"/>
            <a:r>
              <a:rPr lang="en-US" sz="2000" b="1" dirty="0"/>
              <a:t>	</a:t>
            </a:r>
            <a:r>
              <a:rPr lang="en-US" sz="2000" b="1" dirty="0" err="1"/>
              <a:t>Hà</a:t>
            </a:r>
            <a:r>
              <a:rPr lang="en-US" sz="2000" b="1" dirty="0"/>
              <a:t> </a:t>
            </a:r>
            <a:r>
              <a:rPr lang="en-US" sz="2000" b="1" dirty="0" err="1"/>
              <a:t>Đức</a:t>
            </a:r>
            <a:r>
              <a:rPr lang="en-US" sz="2000" b="1" dirty="0"/>
              <a:t> </a:t>
            </a:r>
            <a:r>
              <a:rPr lang="en-US" sz="2000" b="1" dirty="0" err="1"/>
              <a:t>Tuấn</a:t>
            </a:r>
            <a:r>
              <a:rPr lang="en-US" sz="2000" b="1" dirty="0"/>
              <a:t>			20190072</a:t>
            </a:r>
          </a:p>
          <a:p>
            <a:pPr algn="l"/>
            <a:endParaRPr lang="en-US" sz="2000" b="1" dirty="0"/>
          </a:p>
        </p:txBody>
      </p:sp>
      <p:grpSp>
        <p:nvGrpSpPr>
          <p:cNvPr id="8" name="Group 7">
            <a:extLst>
              <a:ext uri="{FF2B5EF4-FFF2-40B4-BE49-F238E27FC236}">
                <a16:creationId xmlns:a16="http://schemas.microsoft.com/office/drawing/2014/main" id="{9381BAA7-E26A-C44C-035D-4593FB7BBEC4}"/>
              </a:ext>
            </a:extLst>
          </p:cNvPr>
          <p:cNvGrpSpPr/>
          <p:nvPr/>
        </p:nvGrpSpPr>
        <p:grpSpPr>
          <a:xfrm>
            <a:off x="7040880" y="311166"/>
            <a:ext cx="1666988" cy="676925"/>
            <a:chOff x="7040880" y="311166"/>
            <a:chExt cx="1666988" cy="676925"/>
          </a:xfrm>
        </p:grpSpPr>
        <p:pic>
          <p:nvPicPr>
            <p:cNvPr id="4" name="Picture 4" descr="Trường Công nghệ Thông tin và Truyền thông - Đại học Bách khoa Hà Nội">
              <a:extLst>
                <a:ext uri="{FF2B5EF4-FFF2-40B4-BE49-F238E27FC236}">
                  <a16:creationId xmlns:a16="http://schemas.microsoft.com/office/drawing/2014/main" id="{C6E6F37D-A20D-D9DC-C006-F3EAF5331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0880" y="311167"/>
              <a:ext cx="1666988" cy="6769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0DE593-8B03-8E84-E132-ECE52BC35697}"/>
                </a:ext>
              </a:extLst>
            </p:cNvPr>
            <p:cNvSpPr>
              <a:spLocks/>
            </p:cNvSpPr>
            <p:nvPr/>
          </p:nvSpPr>
          <p:spPr>
            <a:xfrm>
              <a:off x="7040880" y="311166"/>
              <a:ext cx="447940" cy="676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6">
            <a:extLst>
              <a:ext uri="{FF2B5EF4-FFF2-40B4-BE49-F238E27FC236}">
                <a16:creationId xmlns:a16="http://schemas.microsoft.com/office/drawing/2014/main" id="{845A9094-B4B9-A508-0E29-729C06AE755F}"/>
              </a:ext>
            </a:extLst>
          </p:cNvPr>
          <p:cNvSpPr txBox="1">
            <a:spLocks/>
          </p:cNvSpPr>
          <p:nvPr/>
        </p:nvSpPr>
        <p:spPr>
          <a:xfrm>
            <a:off x="468246" y="1778978"/>
            <a:ext cx="8288529" cy="229311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5100" dirty="0">
                <a:latin typeface="Arial" panose="020B0604020202020204" pitchFamily="34" charset="0"/>
                <a:cs typeface="Arial" panose="020B0604020202020204" pitchFamily="34" charset="0"/>
              </a:rPr>
              <a:t>Panama Electricity Load Forecasting</a:t>
            </a:r>
          </a:p>
          <a:p>
            <a:pPr algn="ctr"/>
            <a:endParaRPr lang="en-US" sz="2400" dirty="0">
              <a:solidFill>
                <a:schemeClr val="tx1"/>
              </a:solidFill>
              <a:latin typeface="Arial" panose="020B0604020202020204" pitchFamily="34" charset="0"/>
              <a:cs typeface="Arial" panose="020B0604020202020204" pitchFamily="34" charset="0"/>
            </a:endParaRPr>
          </a:p>
          <a:p>
            <a:pPr algn="ctr"/>
            <a:r>
              <a:rPr lang="en-US" sz="2800" dirty="0">
                <a:solidFill>
                  <a:schemeClr val="tx1"/>
                </a:solidFill>
                <a:latin typeface="Arial" panose="020B0604020202020204" pitchFamily="34" charset="0"/>
                <a:cs typeface="Arial" panose="020B0604020202020204" pitchFamily="34" charset="0"/>
              </a:rPr>
              <a:t>Group 3</a:t>
            </a:r>
          </a:p>
        </p:txBody>
      </p:sp>
    </p:spTree>
    <p:extLst>
      <p:ext uri="{BB962C8B-B14F-4D97-AF65-F5344CB8AC3E}">
        <p14:creationId xmlns:p14="http://schemas.microsoft.com/office/powerpoint/2010/main" val="3479039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Vector autoregression (VAR)</a:t>
            </a:r>
          </a:p>
        </p:txBody>
      </p:sp>
      <p:sp>
        <p:nvSpPr>
          <p:cNvPr id="4" name="TextBox 3">
            <a:extLst>
              <a:ext uri="{FF2B5EF4-FFF2-40B4-BE49-F238E27FC236}">
                <a16:creationId xmlns:a16="http://schemas.microsoft.com/office/drawing/2014/main" id="{19C310AD-98CD-F3B4-74B8-6845B1DF344D}"/>
              </a:ext>
            </a:extLst>
          </p:cNvPr>
          <p:cNvSpPr txBox="1"/>
          <p:nvPr/>
        </p:nvSpPr>
        <p:spPr>
          <a:xfrm>
            <a:off x="538223" y="819838"/>
            <a:ext cx="8002876" cy="3132332"/>
          </a:xfrm>
          <a:prstGeom prst="rect">
            <a:avLst/>
          </a:prstGeom>
          <a:noFill/>
        </p:spPr>
        <p:txBody>
          <a:bodyPr wrap="square" rtlCol="0">
            <a:spAutoFit/>
          </a:bodyPr>
          <a:lstStyle/>
          <a:p>
            <a:pPr marL="342900" indent="-342900" algn="just">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Inputs vs. Outputs</a:t>
            </a:r>
          </a:p>
          <a:p>
            <a:pPr marL="800100" lvl="1" indent="-342900" algn="just">
              <a:lnSpc>
                <a:spcPct val="125000"/>
              </a:lnSpc>
              <a:buFont typeface="Arial" panose="020B0604020202020204" pitchFamily="34" charset="0"/>
              <a:buChar char="•"/>
            </a:pPr>
            <a:endParaRPr lang="en-US" sz="2000" dirty="0">
              <a:solidFill>
                <a:srgbClr val="333333"/>
              </a:solidFill>
              <a:latin typeface="arial" panose="020B0604020202020204" pitchFamily="34" charset="0"/>
            </a:endParaRPr>
          </a:p>
          <a:p>
            <a:pPr marL="800100" lvl="1" indent="-342900" algn="just">
              <a:lnSpc>
                <a:spcPct val="125000"/>
              </a:lnSpc>
              <a:buFont typeface="Wingdings" panose="05000000000000000000" pitchFamily="2" charset="2"/>
              <a:buChar char="§"/>
            </a:pPr>
            <a:endParaRPr lang="en-US" sz="2000" dirty="0">
              <a:solidFill>
                <a:srgbClr val="333333"/>
              </a:solidFill>
              <a:latin typeface="arial" panose="020B0604020202020204" pitchFamily="34" charset="0"/>
            </a:endParaRPr>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spTree>
    <p:extLst>
      <p:ext uri="{BB962C8B-B14F-4D97-AF65-F5344CB8AC3E}">
        <p14:creationId xmlns:p14="http://schemas.microsoft.com/office/powerpoint/2010/main" val="1292704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Facebook Prophet (</a:t>
            </a:r>
            <a:r>
              <a:rPr lang="en-US" dirty="0" err="1">
                <a:latin typeface="+mj-lt"/>
              </a:rPr>
              <a:t>FbProphet</a:t>
            </a:r>
            <a:r>
              <a:rPr lang="en-US" dirty="0">
                <a:latin typeface="+mj-lt"/>
              </a:rPr>
              <a:t>)</a:t>
            </a:r>
          </a:p>
        </p:txBody>
      </p:sp>
      <p:sp>
        <p:nvSpPr>
          <p:cNvPr id="4" name="TextBox 3">
            <a:extLst>
              <a:ext uri="{FF2B5EF4-FFF2-40B4-BE49-F238E27FC236}">
                <a16:creationId xmlns:a16="http://schemas.microsoft.com/office/drawing/2014/main" id="{19C310AD-98CD-F3B4-74B8-6845B1DF344D}"/>
              </a:ext>
            </a:extLst>
          </p:cNvPr>
          <p:cNvSpPr txBox="1"/>
          <p:nvPr/>
        </p:nvSpPr>
        <p:spPr>
          <a:xfrm>
            <a:off x="538223" y="819838"/>
            <a:ext cx="8002876" cy="3132332"/>
          </a:xfrm>
          <a:prstGeom prst="rect">
            <a:avLst/>
          </a:prstGeom>
          <a:noFill/>
        </p:spPr>
        <p:txBody>
          <a:bodyPr wrap="square" rtlCol="0">
            <a:spAutoFit/>
          </a:bodyPr>
          <a:lstStyle/>
          <a:p>
            <a:pPr marL="342900" indent="-342900" algn="just">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Inputs vs. Outputs</a:t>
            </a:r>
          </a:p>
          <a:p>
            <a:pPr marL="800100" lvl="1" indent="-342900" algn="just">
              <a:lnSpc>
                <a:spcPct val="125000"/>
              </a:lnSpc>
              <a:buFont typeface="Arial" panose="020B0604020202020204" pitchFamily="34" charset="0"/>
              <a:buChar char="•"/>
            </a:pPr>
            <a:endParaRPr lang="en-US" sz="2000" dirty="0">
              <a:solidFill>
                <a:srgbClr val="333333"/>
              </a:solidFill>
              <a:latin typeface="arial" panose="020B0604020202020204" pitchFamily="34" charset="0"/>
            </a:endParaRPr>
          </a:p>
          <a:p>
            <a:pPr marL="800100" lvl="1" indent="-342900" algn="just">
              <a:lnSpc>
                <a:spcPct val="125000"/>
              </a:lnSpc>
              <a:buFont typeface="Wingdings" panose="05000000000000000000" pitchFamily="2" charset="2"/>
              <a:buChar char="§"/>
            </a:pPr>
            <a:endParaRPr lang="en-US" sz="2000" dirty="0">
              <a:solidFill>
                <a:srgbClr val="333333"/>
              </a:solidFill>
              <a:latin typeface="arial" panose="020B0604020202020204" pitchFamily="34" charset="0"/>
            </a:endParaRPr>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spTree>
    <p:extLst>
      <p:ext uri="{BB962C8B-B14F-4D97-AF65-F5344CB8AC3E}">
        <p14:creationId xmlns:p14="http://schemas.microsoft.com/office/powerpoint/2010/main" val="3526753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Recurrent neural network (RNN)</a:t>
            </a:r>
          </a:p>
        </p:txBody>
      </p:sp>
      <p:sp>
        <p:nvSpPr>
          <p:cNvPr id="4" name="TextBox 3">
            <a:extLst>
              <a:ext uri="{FF2B5EF4-FFF2-40B4-BE49-F238E27FC236}">
                <a16:creationId xmlns:a16="http://schemas.microsoft.com/office/drawing/2014/main" id="{19C310AD-98CD-F3B4-74B8-6845B1DF344D}"/>
              </a:ext>
            </a:extLst>
          </p:cNvPr>
          <p:cNvSpPr txBox="1"/>
          <p:nvPr/>
        </p:nvSpPr>
        <p:spPr>
          <a:xfrm>
            <a:off x="538223" y="819838"/>
            <a:ext cx="8002876" cy="3132332"/>
          </a:xfrm>
          <a:prstGeom prst="rect">
            <a:avLst/>
          </a:prstGeom>
          <a:noFill/>
        </p:spPr>
        <p:txBody>
          <a:bodyPr wrap="square" rtlCol="0">
            <a:spAutoFit/>
          </a:bodyPr>
          <a:lstStyle/>
          <a:p>
            <a:pPr marL="342900" indent="-342900" algn="just">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Inputs vs. Outputs</a:t>
            </a:r>
          </a:p>
          <a:p>
            <a:pPr marL="800100" lvl="1" indent="-342900" algn="just">
              <a:lnSpc>
                <a:spcPct val="125000"/>
              </a:lnSpc>
              <a:buFont typeface="Arial" panose="020B0604020202020204" pitchFamily="34" charset="0"/>
              <a:buChar char="•"/>
            </a:pPr>
            <a:endParaRPr lang="en-US" sz="2000" dirty="0">
              <a:solidFill>
                <a:srgbClr val="333333"/>
              </a:solidFill>
              <a:latin typeface="arial" panose="020B0604020202020204" pitchFamily="34" charset="0"/>
            </a:endParaRPr>
          </a:p>
          <a:p>
            <a:pPr marL="800100" lvl="1" indent="-342900" algn="just">
              <a:lnSpc>
                <a:spcPct val="125000"/>
              </a:lnSpc>
              <a:buFont typeface="Wingdings" panose="05000000000000000000" pitchFamily="2" charset="2"/>
              <a:buChar char="§"/>
            </a:pPr>
            <a:endParaRPr lang="en-US" sz="2000" dirty="0">
              <a:solidFill>
                <a:srgbClr val="333333"/>
              </a:solidFill>
              <a:latin typeface="arial" panose="020B0604020202020204" pitchFamily="34" charset="0"/>
            </a:endParaRPr>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spTree>
    <p:extLst>
      <p:ext uri="{BB962C8B-B14F-4D97-AF65-F5344CB8AC3E}">
        <p14:creationId xmlns:p14="http://schemas.microsoft.com/office/powerpoint/2010/main" val="1664360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Long-short term memory (LSTM)</a:t>
            </a:r>
          </a:p>
        </p:txBody>
      </p:sp>
      <p:sp>
        <p:nvSpPr>
          <p:cNvPr id="4" name="TextBox 3">
            <a:extLst>
              <a:ext uri="{FF2B5EF4-FFF2-40B4-BE49-F238E27FC236}">
                <a16:creationId xmlns:a16="http://schemas.microsoft.com/office/drawing/2014/main" id="{19C310AD-98CD-F3B4-74B8-6845B1DF344D}"/>
              </a:ext>
            </a:extLst>
          </p:cNvPr>
          <p:cNvSpPr txBox="1"/>
          <p:nvPr/>
        </p:nvSpPr>
        <p:spPr>
          <a:xfrm>
            <a:off x="538223" y="819838"/>
            <a:ext cx="8002876" cy="3132332"/>
          </a:xfrm>
          <a:prstGeom prst="rect">
            <a:avLst/>
          </a:prstGeom>
          <a:noFill/>
        </p:spPr>
        <p:txBody>
          <a:bodyPr wrap="square" rtlCol="0">
            <a:spAutoFit/>
          </a:bodyPr>
          <a:lstStyle/>
          <a:p>
            <a:pPr marL="342900" indent="-342900" algn="just">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Inputs vs. Outputs</a:t>
            </a:r>
          </a:p>
          <a:p>
            <a:pPr marL="800100" lvl="1" indent="-342900" algn="just">
              <a:lnSpc>
                <a:spcPct val="125000"/>
              </a:lnSpc>
              <a:buFont typeface="Arial" panose="020B0604020202020204" pitchFamily="34" charset="0"/>
              <a:buChar char="•"/>
            </a:pPr>
            <a:endParaRPr lang="en-US" sz="2000" dirty="0">
              <a:solidFill>
                <a:srgbClr val="333333"/>
              </a:solidFill>
              <a:latin typeface="arial" panose="020B0604020202020204" pitchFamily="34" charset="0"/>
            </a:endParaRPr>
          </a:p>
          <a:p>
            <a:pPr marL="800100" lvl="1" indent="-342900" algn="just">
              <a:lnSpc>
                <a:spcPct val="125000"/>
              </a:lnSpc>
              <a:buFont typeface="Wingdings" panose="05000000000000000000" pitchFamily="2" charset="2"/>
              <a:buChar char="§"/>
            </a:pPr>
            <a:endParaRPr lang="en-US" sz="2000" dirty="0">
              <a:solidFill>
                <a:srgbClr val="333333"/>
              </a:solidFill>
              <a:latin typeface="arial" panose="020B0604020202020204" pitchFamily="34" charset="0"/>
            </a:endParaRPr>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pic>
        <p:nvPicPr>
          <p:cNvPr id="5" name="Picture 4">
            <a:extLst>
              <a:ext uri="{FF2B5EF4-FFF2-40B4-BE49-F238E27FC236}">
                <a16:creationId xmlns:a16="http://schemas.microsoft.com/office/drawing/2014/main" id="{F8132CE8-92BC-C0ED-4B5E-81EAAFE681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8" t="4299" r="2731" b="4850"/>
          <a:stretch/>
        </p:blipFill>
        <p:spPr bwMode="auto">
          <a:xfrm>
            <a:off x="538223" y="3550979"/>
            <a:ext cx="4343743" cy="234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055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Bidirectional LSTM</a:t>
            </a:r>
          </a:p>
        </p:txBody>
      </p:sp>
      <p:sp>
        <p:nvSpPr>
          <p:cNvPr id="4" name="TextBox 3">
            <a:extLst>
              <a:ext uri="{FF2B5EF4-FFF2-40B4-BE49-F238E27FC236}">
                <a16:creationId xmlns:a16="http://schemas.microsoft.com/office/drawing/2014/main" id="{19C310AD-98CD-F3B4-74B8-6845B1DF344D}"/>
              </a:ext>
            </a:extLst>
          </p:cNvPr>
          <p:cNvSpPr txBox="1"/>
          <p:nvPr/>
        </p:nvSpPr>
        <p:spPr>
          <a:xfrm>
            <a:off x="538223" y="819838"/>
            <a:ext cx="8002876" cy="3132332"/>
          </a:xfrm>
          <a:prstGeom prst="rect">
            <a:avLst/>
          </a:prstGeom>
          <a:noFill/>
        </p:spPr>
        <p:txBody>
          <a:bodyPr wrap="square" rtlCol="0">
            <a:spAutoFit/>
          </a:bodyPr>
          <a:lstStyle/>
          <a:p>
            <a:pPr marL="342900" indent="-342900" algn="just">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Inputs vs. Outputs</a:t>
            </a:r>
          </a:p>
          <a:p>
            <a:pPr marL="800100" lvl="1" indent="-342900" algn="just">
              <a:lnSpc>
                <a:spcPct val="125000"/>
              </a:lnSpc>
              <a:buFont typeface="Arial" panose="020B0604020202020204" pitchFamily="34" charset="0"/>
              <a:buChar char="•"/>
            </a:pPr>
            <a:endParaRPr lang="en-US" sz="2000" dirty="0">
              <a:solidFill>
                <a:srgbClr val="333333"/>
              </a:solidFill>
              <a:latin typeface="arial" panose="020B0604020202020204" pitchFamily="34" charset="0"/>
            </a:endParaRPr>
          </a:p>
          <a:p>
            <a:pPr marL="800100" lvl="1" indent="-342900" algn="just">
              <a:lnSpc>
                <a:spcPct val="125000"/>
              </a:lnSpc>
              <a:buFont typeface="Wingdings" panose="05000000000000000000" pitchFamily="2" charset="2"/>
              <a:buChar char="§"/>
            </a:pPr>
            <a:endParaRPr lang="en-US" sz="2000" dirty="0">
              <a:solidFill>
                <a:srgbClr val="333333"/>
              </a:solidFill>
              <a:latin typeface="arial" panose="020B0604020202020204" pitchFamily="34" charset="0"/>
            </a:endParaRPr>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spTree>
    <p:extLst>
      <p:ext uri="{BB962C8B-B14F-4D97-AF65-F5344CB8AC3E}">
        <p14:creationId xmlns:p14="http://schemas.microsoft.com/office/powerpoint/2010/main" val="3183801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solidFill>
                  <a:schemeClr val="bg1">
                    <a:lumMod val="85000"/>
                  </a:schemeClr>
                </a:solidFill>
                <a:latin typeface="+mj-lt"/>
              </a:rPr>
              <a:t>Problem</a:t>
            </a:r>
          </a:p>
          <a:p>
            <a:pPr marL="514350" indent="-514350">
              <a:lnSpc>
                <a:spcPct val="150000"/>
              </a:lnSpc>
              <a:buFont typeface="+mj-lt"/>
              <a:buAutoNum type="arabicPeriod"/>
            </a:pPr>
            <a:r>
              <a:rPr lang="en-US" sz="2600" dirty="0">
                <a:solidFill>
                  <a:schemeClr val="bg1">
                    <a:lumMod val="85000"/>
                  </a:schemeClr>
                </a:solidFill>
                <a:latin typeface="+mj-lt"/>
              </a:rPr>
              <a:t>Data</a:t>
            </a:r>
          </a:p>
          <a:p>
            <a:pPr marL="514350" indent="-514350">
              <a:lnSpc>
                <a:spcPct val="150000"/>
              </a:lnSpc>
              <a:buFont typeface="+mj-lt"/>
              <a:buAutoNum type="arabicPeriod"/>
            </a:pPr>
            <a:r>
              <a:rPr lang="en-US" sz="2600" dirty="0">
                <a:solidFill>
                  <a:schemeClr val="bg1">
                    <a:lumMod val="85000"/>
                  </a:schemeClr>
                </a:solidFill>
                <a:latin typeface="+mj-lt"/>
              </a:rPr>
              <a:t>Models</a:t>
            </a:r>
          </a:p>
          <a:p>
            <a:pPr marL="514350" indent="-514350">
              <a:lnSpc>
                <a:spcPct val="150000"/>
              </a:lnSpc>
              <a:buFont typeface="+mj-lt"/>
              <a:buAutoNum type="arabicPeriod"/>
            </a:pPr>
            <a:r>
              <a:rPr lang="en-US" sz="2600" b="1" dirty="0">
                <a:latin typeface="+mj-lt"/>
              </a:rPr>
              <a:t>Experiments</a:t>
            </a:r>
            <a:endParaRPr lang="en-US" sz="2200" b="1" dirty="0">
              <a:latin typeface="+mj-lt"/>
            </a:endParaRPr>
          </a:p>
          <a:p>
            <a:pPr marL="971550" lvl="1" indent="-514350">
              <a:lnSpc>
                <a:spcPct val="150000"/>
              </a:lnSpc>
              <a:buFont typeface="+mj-lt"/>
              <a:buAutoNum type="arabicPeriod"/>
            </a:pPr>
            <a:r>
              <a:rPr lang="en-US" sz="2200" dirty="0">
                <a:latin typeface="+mj-lt"/>
              </a:rPr>
              <a:t>Experimental settings</a:t>
            </a:r>
          </a:p>
          <a:p>
            <a:pPr marL="971550" lvl="1" indent="-514350">
              <a:lnSpc>
                <a:spcPct val="150000"/>
              </a:lnSpc>
              <a:buFont typeface="+mj-lt"/>
              <a:buAutoNum type="arabicPeriod"/>
            </a:pPr>
            <a:r>
              <a:rPr lang="en-US" sz="2200" dirty="0">
                <a:latin typeface="+mj-lt"/>
              </a:rPr>
              <a:t>VAR and Prophet</a:t>
            </a:r>
          </a:p>
          <a:p>
            <a:pPr marL="971550" lvl="1" indent="-514350">
              <a:lnSpc>
                <a:spcPct val="150000"/>
              </a:lnSpc>
              <a:buFont typeface="+mj-lt"/>
              <a:buAutoNum type="arabicPeriod"/>
            </a:pPr>
            <a:r>
              <a:rPr lang="en-US" sz="2200" dirty="0">
                <a:latin typeface="+mj-lt"/>
              </a:rPr>
              <a:t>Deep Learning</a:t>
            </a:r>
          </a:p>
          <a:p>
            <a:pPr marL="514350" indent="-514350">
              <a:lnSpc>
                <a:spcPct val="150000"/>
              </a:lnSpc>
              <a:buFont typeface="+mj-lt"/>
              <a:buAutoNum type="arabicPeriod"/>
            </a:pPr>
            <a:r>
              <a:rPr lang="en-US" sz="2600" dirty="0">
                <a:solidFill>
                  <a:schemeClr val="bg1">
                    <a:lumMod val="85000"/>
                  </a:schemeClr>
                </a:solidFill>
                <a:latin typeface="+mj-lt"/>
              </a:rPr>
              <a:t>Conclusion</a:t>
            </a:r>
          </a:p>
        </p:txBody>
      </p:sp>
    </p:spTree>
    <p:extLst>
      <p:ext uri="{BB962C8B-B14F-4D97-AF65-F5344CB8AC3E}">
        <p14:creationId xmlns:p14="http://schemas.microsoft.com/office/powerpoint/2010/main" val="4201696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5759BA2-6942-F017-B196-F0489F818EBE}"/>
              </a:ext>
            </a:extLst>
          </p:cNvPr>
          <p:cNvSpPr txBox="1"/>
          <p:nvPr/>
        </p:nvSpPr>
        <p:spPr>
          <a:xfrm>
            <a:off x="538223" y="819838"/>
            <a:ext cx="8002876" cy="5125249"/>
          </a:xfrm>
          <a:prstGeom prst="rect">
            <a:avLst/>
          </a:prstGeom>
          <a:noFill/>
        </p:spPr>
        <p:txBody>
          <a:bodyPr wrap="square" rtlCol="0">
            <a:spAutoFit/>
          </a:bodyPr>
          <a:lstStyle/>
          <a:p>
            <a:pPr marL="342900" indent="-342900" algn="just">
              <a:lnSpc>
                <a:spcPct val="125000"/>
              </a:lnSpc>
              <a:buFont typeface="Courier New" panose="02070309020205020404" pitchFamily="49" charset="0"/>
              <a:buChar char="o"/>
            </a:pPr>
            <a:r>
              <a:rPr lang="en-US" sz="2400" dirty="0">
                <a:solidFill>
                  <a:srgbClr val="333333"/>
                </a:solidFill>
                <a:latin typeface="arial" panose="020B0604020202020204" pitchFamily="34" charset="0"/>
              </a:rPr>
              <a:t>Loss:</a:t>
            </a:r>
          </a:p>
          <a:p>
            <a:pPr marL="342900" indent="-342900" algn="just">
              <a:lnSpc>
                <a:spcPct val="125000"/>
              </a:lnSpc>
              <a:buFont typeface="Courier New" panose="02070309020205020404" pitchFamily="49" charset="0"/>
              <a:buChar char="o"/>
            </a:pPr>
            <a:endParaRPr lang="en-US" sz="2400" dirty="0">
              <a:solidFill>
                <a:srgbClr val="333333"/>
              </a:solidFill>
              <a:latin typeface="arial" panose="020B0604020202020204" pitchFamily="34" charset="0"/>
            </a:endParaRPr>
          </a:p>
          <a:p>
            <a:pPr marL="342900" indent="-342900" algn="just">
              <a:lnSpc>
                <a:spcPct val="125000"/>
              </a:lnSpc>
              <a:buFont typeface="Courier New" panose="02070309020205020404" pitchFamily="49" charset="0"/>
              <a:buChar char="o"/>
            </a:pPr>
            <a:endParaRPr lang="en-US" sz="2400" dirty="0">
              <a:solidFill>
                <a:srgbClr val="333333"/>
              </a:solidFill>
              <a:latin typeface="arial" panose="020B0604020202020204" pitchFamily="34" charset="0"/>
            </a:endParaRPr>
          </a:p>
          <a:p>
            <a:pPr marL="342900" indent="-342900" algn="just">
              <a:lnSpc>
                <a:spcPct val="125000"/>
              </a:lnSpc>
              <a:buFont typeface="Courier New" panose="02070309020205020404" pitchFamily="49" charset="0"/>
              <a:buChar char="o"/>
            </a:pPr>
            <a:endParaRPr lang="en-US" sz="2400" dirty="0">
              <a:solidFill>
                <a:srgbClr val="333333"/>
              </a:solidFill>
              <a:latin typeface="arial" panose="020B0604020202020204" pitchFamily="34" charset="0"/>
            </a:endParaRPr>
          </a:p>
          <a:p>
            <a:pPr marL="342900" indent="-342900" algn="just">
              <a:lnSpc>
                <a:spcPct val="125000"/>
              </a:lnSpc>
              <a:buFont typeface="Courier New" panose="02070309020205020404" pitchFamily="49" charset="0"/>
              <a:buChar char="o"/>
            </a:pPr>
            <a:endParaRPr lang="en-US" sz="2400" dirty="0">
              <a:solidFill>
                <a:srgbClr val="333333"/>
              </a:solidFill>
              <a:latin typeface="arial" panose="020B0604020202020204" pitchFamily="34" charset="0"/>
            </a:endParaRPr>
          </a:p>
          <a:p>
            <a:pPr marL="342900" indent="-342900" algn="just">
              <a:lnSpc>
                <a:spcPct val="125000"/>
              </a:lnSpc>
              <a:buFont typeface="Courier New" panose="02070309020205020404" pitchFamily="49" charset="0"/>
              <a:buChar char="o"/>
            </a:pPr>
            <a:r>
              <a:rPr lang="en-US" sz="2400" dirty="0">
                <a:solidFill>
                  <a:srgbClr val="333333"/>
                </a:solidFill>
                <a:latin typeface="arial" panose="020B0604020202020204" pitchFamily="34" charset="0"/>
              </a:rPr>
              <a:t>Models:</a:t>
            </a:r>
          </a:p>
          <a:p>
            <a:pPr marL="800100" lvl="1" indent="-342900" algn="just">
              <a:lnSpc>
                <a:spcPct val="125000"/>
              </a:lnSpc>
              <a:buFont typeface="Arial" panose="020B0604020202020204" pitchFamily="34" charset="0"/>
              <a:buChar char="•"/>
            </a:pPr>
            <a:r>
              <a:rPr lang="en-US" sz="2400" dirty="0">
                <a:solidFill>
                  <a:srgbClr val="333333"/>
                </a:solidFill>
                <a:latin typeface="arial" panose="020B0604020202020204" pitchFamily="34" charset="0"/>
              </a:rPr>
              <a:t>VAR</a:t>
            </a:r>
          </a:p>
          <a:p>
            <a:pPr marL="800100" lvl="1" indent="-342900" algn="just">
              <a:lnSpc>
                <a:spcPct val="125000"/>
              </a:lnSpc>
              <a:buFont typeface="Arial" panose="020B0604020202020204" pitchFamily="34" charset="0"/>
              <a:buChar char="•"/>
            </a:pPr>
            <a:r>
              <a:rPr lang="en-US" sz="2400" dirty="0" err="1">
                <a:solidFill>
                  <a:srgbClr val="333333"/>
                </a:solidFill>
                <a:latin typeface="arial" panose="020B0604020202020204" pitchFamily="34" charset="0"/>
              </a:rPr>
              <a:t>FbProphet</a:t>
            </a:r>
            <a:endParaRPr lang="en-US" sz="2400" dirty="0">
              <a:solidFill>
                <a:srgbClr val="333333"/>
              </a:solidFill>
              <a:latin typeface="arial" panose="020B0604020202020204" pitchFamily="34" charset="0"/>
            </a:endParaRPr>
          </a:p>
          <a:p>
            <a:pPr marL="800100" lvl="1" indent="-342900" algn="just">
              <a:lnSpc>
                <a:spcPct val="125000"/>
              </a:lnSpc>
              <a:buFont typeface="Arial" panose="020B0604020202020204" pitchFamily="34" charset="0"/>
              <a:buChar char="•"/>
            </a:pPr>
            <a:r>
              <a:rPr lang="en-US" sz="2400" dirty="0">
                <a:solidFill>
                  <a:srgbClr val="333333"/>
                </a:solidFill>
                <a:latin typeface="arial" panose="020B0604020202020204" pitchFamily="34" charset="0"/>
              </a:rPr>
              <a:t>LSTM and its variants</a:t>
            </a:r>
          </a:p>
          <a:p>
            <a:pPr marL="800100" lvl="1" indent="-342900" algn="just">
              <a:lnSpc>
                <a:spcPct val="125000"/>
              </a:lnSpc>
              <a:buFont typeface="Arial" panose="020B0604020202020204" pitchFamily="34" charset="0"/>
              <a:buChar char="•"/>
            </a:pPr>
            <a:r>
              <a:rPr lang="en-US" sz="2400" dirty="0">
                <a:solidFill>
                  <a:srgbClr val="333333"/>
                </a:solidFill>
                <a:latin typeface="arial" panose="020B0604020202020204" pitchFamily="34" charset="0"/>
              </a:rPr>
              <a:t>GRU</a:t>
            </a:r>
          </a:p>
          <a:p>
            <a:pPr marL="800100" lvl="1" indent="-342900" algn="just">
              <a:lnSpc>
                <a:spcPct val="125000"/>
              </a:lnSpc>
              <a:buFont typeface="Arial" panose="020B0604020202020204" pitchFamily="34" charset="0"/>
              <a:buChar char="•"/>
            </a:pPr>
            <a:endParaRPr lang="en-US" sz="2400" dirty="0">
              <a:solidFill>
                <a:srgbClr val="333333"/>
              </a:solidFill>
              <a:latin typeface="arial" panose="020B0604020202020204" pitchFamily="34" charset="0"/>
            </a:endParaRPr>
          </a:p>
        </p:txBody>
      </p:sp>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a:latin typeface="+mj-lt"/>
              </a:rPr>
              <a:t>Experimental settings</a:t>
            </a:r>
            <a:endParaRPr lang="en-US" dirty="0">
              <a:latin typeface="+mj-lt"/>
            </a:endParaRPr>
          </a:p>
        </p:txBody>
      </p:sp>
      <p:pic>
        <p:nvPicPr>
          <p:cNvPr id="8" name="Picture 7">
            <a:extLst>
              <a:ext uri="{FF2B5EF4-FFF2-40B4-BE49-F238E27FC236}">
                <a16:creationId xmlns:a16="http://schemas.microsoft.com/office/drawing/2014/main" id="{427B710C-F636-1103-9598-5EA37BE2ECA8}"/>
              </a:ext>
            </a:extLst>
          </p:cNvPr>
          <p:cNvPicPr>
            <a:picLocks noChangeAspect="1"/>
          </p:cNvPicPr>
          <p:nvPr/>
        </p:nvPicPr>
        <p:blipFill>
          <a:blip r:embed="rId3"/>
          <a:stretch>
            <a:fillRect/>
          </a:stretch>
        </p:blipFill>
        <p:spPr>
          <a:xfrm>
            <a:off x="2143453" y="884846"/>
            <a:ext cx="2396208" cy="505189"/>
          </a:xfrm>
          <a:prstGeom prst="rect">
            <a:avLst/>
          </a:prstGeom>
        </p:spPr>
      </p:pic>
      <p:pic>
        <p:nvPicPr>
          <p:cNvPr id="10" name="Picture 9">
            <a:extLst>
              <a:ext uri="{FF2B5EF4-FFF2-40B4-BE49-F238E27FC236}">
                <a16:creationId xmlns:a16="http://schemas.microsoft.com/office/drawing/2014/main" id="{6697EE55-958A-475B-F859-5D553ACFF740}"/>
              </a:ext>
            </a:extLst>
          </p:cNvPr>
          <p:cNvPicPr>
            <a:picLocks noChangeAspect="1"/>
          </p:cNvPicPr>
          <p:nvPr/>
        </p:nvPicPr>
        <p:blipFill>
          <a:blip r:embed="rId4"/>
          <a:stretch>
            <a:fillRect/>
          </a:stretch>
        </p:blipFill>
        <p:spPr>
          <a:xfrm>
            <a:off x="2123133" y="1438724"/>
            <a:ext cx="3104098" cy="706506"/>
          </a:xfrm>
          <a:prstGeom prst="rect">
            <a:avLst/>
          </a:prstGeom>
        </p:spPr>
      </p:pic>
      <p:pic>
        <p:nvPicPr>
          <p:cNvPr id="12" name="Picture 11">
            <a:extLst>
              <a:ext uri="{FF2B5EF4-FFF2-40B4-BE49-F238E27FC236}">
                <a16:creationId xmlns:a16="http://schemas.microsoft.com/office/drawing/2014/main" id="{3F24AD58-20B9-2C2A-799D-0FC7FD37457F}"/>
              </a:ext>
            </a:extLst>
          </p:cNvPr>
          <p:cNvPicPr>
            <a:picLocks noChangeAspect="1"/>
          </p:cNvPicPr>
          <p:nvPr/>
        </p:nvPicPr>
        <p:blipFill>
          <a:blip r:embed="rId5"/>
          <a:stretch>
            <a:fillRect/>
          </a:stretch>
        </p:blipFill>
        <p:spPr>
          <a:xfrm>
            <a:off x="2153613" y="2194824"/>
            <a:ext cx="2957564" cy="544408"/>
          </a:xfrm>
          <a:prstGeom prst="rect">
            <a:avLst/>
          </a:prstGeom>
        </p:spPr>
      </p:pic>
    </p:spTree>
    <p:extLst>
      <p:ext uri="{BB962C8B-B14F-4D97-AF65-F5344CB8AC3E}">
        <p14:creationId xmlns:p14="http://schemas.microsoft.com/office/powerpoint/2010/main" val="3827014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5759BA2-6942-F017-B196-F0489F818EBE}"/>
              </a:ext>
            </a:extLst>
          </p:cNvPr>
          <p:cNvSpPr txBox="1"/>
          <p:nvPr/>
        </p:nvSpPr>
        <p:spPr>
          <a:xfrm>
            <a:off x="538223" y="819838"/>
            <a:ext cx="8002876" cy="5586914"/>
          </a:xfrm>
          <a:prstGeom prst="rect">
            <a:avLst/>
          </a:prstGeom>
          <a:noFill/>
        </p:spPr>
        <p:txBody>
          <a:bodyPr wrap="square" rtlCol="0">
            <a:spAutoFit/>
          </a:bodyPr>
          <a:lstStyle/>
          <a:p>
            <a:pPr marL="342900" indent="-342900" algn="just">
              <a:lnSpc>
                <a:spcPct val="125000"/>
              </a:lnSpc>
              <a:buFont typeface="Courier New" panose="02070309020205020404" pitchFamily="49" charset="0"/>
              <a:buChar char="o"/>
            </a:pPr>
            <a:r>
              <a:rPr lang="en-US" sz="2400" b="0" i="0" dirty="0">
                <a:effectLst/>
                <a:latin typeface="Arial" panose="020B0604020202020204" pitchFamily="34" charset="0"/>
              </a:rPr>
              <a:t>Measure the performance of two traditional approaches </a:t>
            </a:r>
            <a:r>
              <a:rPr lang="en-US" sz="2400" b="0" i="0" dirty="0">
                <a:effectLst/>
                <a:latin typeface="Arial" panose="020B0604020202020204" pitchFamily="34" charset="0"/>
                <a:sym typeface="Wingdings" panose="05000000000000000000" pitchFamily="2" charset="2"/>
              </a:rPr>
              <a:t> </a:t>
            </a:r>
            <a:r>
              <a:rPr lang="en-US" sz="2400" b="0" i="0" dirty="0">
                <a:solidFill>
                  <a:srgbClr val="7030A0"/>
                </a:solidFill>
                <a:effectLst/>
                <a:latin typeface="Arial" panose="020B0604020202020204" pitchFamily="34" charset="0"/>
                <a:sym typeface="Wingdings" panose="05000000000000000000" pitchFamily="2" charset="2"/>
              </a:rPr>
              <a:t>Benchmarks.</a:t>
            </a:r>
          </a:p>
          <a:p>
            <a:pPr marL="342900" indent="-342900" algn="just">
              <a:lnSpc>
                <a:spcPct val="125000"/>
              </a:lnSpc>
              <a:buFont typeface="Courier New" panose="02070309020205020404" pitchFamily="49" charset="0"/>
              <a:buChar char="o"/>
            </a:pPr>
            <a:r>
              <a:rPr lang="en-US" sz="2400" dirty="0">
                <a:solidFill>
                  <a:srgbClr val="333333"/>
                </a:solidFill>
                <a:latin typeface="Arial" panose="020B0604020202020204" pitchFamily="34" charset="0"/>
                <a:sym typeface="Wingdings" panose="05000000000000000000" pitchFamily="2" charset="2"/>
              </a:rPr>
              <a:t>Impact of history on the performance of Deep Learning models  </a:t>
            </a:r>
            <a:r>
              <a:rPr lang="en-US" sz="2400" dirty="0">
                <a:solidFill>
                  <a:srgbClr val="7030A0"/>
                </a:solidFill>
                <a:latin typeface="Arial" panose="020B0604020202020204" pitchFamily="34" charset="0"/>
                <a:sym typeface="Wingdings" panose="05000000000000000000" pitchFamily="2" charset="2"/>
              </a:rPr>
              <a:t>Find proper number of history time steps.</a:t>
            </a:r>
          </a:p>
          <a:p>
            <a:pPr marL="342900" indent="-342900" algn="just">
              <a:lnSpc>
                <a:spcPct val="125000"/>
              </a:lnSpc>
              <a:buFont typeface="Courier New" panose="02070309020205020404" pitchFamily="49" charset="0"/>
              <a:buChar char="o"/>
            </a:pPr>
            <a:r>
              <a:rPr lang="en-US" sz="2400" dirty="0">
                <a:solidFill>
                  <a:srgbClr val="333333"/>
                </a:solidFill>
                <a:latin typeface="Arial" panose="020B0604020202020204" pitchFamily="34" charset="0"/>
                <a:sym typeface="Wingdings" panose="05000000000000000000" pitchFamily="2" charset="2"/>
              </a:rPr>
              <a:t>Usefulness of clipping techniques </a:t>
            </a:r>
            <a:r>
              <a:rPr lang="en-US" sz="2400" dirty="0">
                <a:solidFill>
                  <a:srgbClr val="7030A0"/>
                </a:solidFill>
                <a:latin typeface="Arial" panose="020B0604020202020204" pitchFamily="34" charset="0"/>
                <a:sym typeface="Wingdings" panose="05000000000000000000" pitchFamily="2" charset="2"/>
              </a:rPr>
              <a:t> </a:t>
            </a:r>
            <a:r>
              <a:rPr lang="en-US" sz="2400" b="0" i="0" dirty="0">
                <a:solidFill>
                  <a:srgbClr val="7030A0"/>
                </a:solidFill>
                <a:effectLst/>
                <a:latin typeface="Arial" panose="020B0604020202020204" pitchFamily="34" charset="0"/>
              </a:rPr>
              <a:t>Whether the abnormally low value of the National electricity load</a:t>
            </a:r>
            <a:r>
              <a:rPr lang="en-US" sz="2400" b="0" i="0" dirty="0">
                <a:solidFill>
                  <a:srgbClr val="7030A0"/>
                </a:solidFill>
                <a:effectLst/>
                <a:latin typeface="Arial" panose="020B0604020202020204" pitchFamily="34" charset="0"/>
                <a:sym typeface="Wingdings" panose="05000000000000000000" pitchFamily="2" charset="2"/>
              </a:rPr>
              <a:t> cause negative effect.</a:t>
            </a:r>
          </a:p>
          <a:p>
            <a:pPr marL="342900" indent="-342900" algn="just">
              <a:lnSpc>
                <a:spcPct val="125000"/>
              </a:lnSpc>
              <a:buFont typeface="Courier New" panose="02070309020205020404" pitchFamily="49" charset="0"/>
              <a:buChar char="o"/>
            </a:pPr>
            <a:r>
              <a:rPr lang="en-US" sz="2400" b="0" i="0" dirty="0">
                <a:effectLst/>
                <a:latin typeface="Arial" panose="020B0604020202020204" pitchFamily="34" charset="0"/>
              </a:rPr>
              <a:t>Performance of models when forecasting different number of future time steps </a:t>
            </a:r>
            <a:r>
              <a:rPr lang="en-US" sz="2400" b="0" i="0" dirty="0">
                <a:effectLst/>
                <a:latin typeface="Arial" panose="020B0604020202020204" pitchFamily="34" charset="0"/>
                <a:sym typeface="Wingdings" panose="05000000000000000000" pitchFamily="2" charset="2"/>
              </a:rPr>
              <a:t> </a:t>
            </a:r>
            <a:r>
              <a:rPr lang="en-US" sz="2400" b="0" i="0" dirty="0">
                <a:solidFill>
                  <a:srgbClr val="7030A0"/>
                </a:solidFill>
                <a:effectLst/>
                <a:latin typeface="Arial" panose="020B0604020202020204" pitchFamily="34" charset="0"/>
                <a:sym typeface="Wingdings" panose="05000000000000000000" pitchFamily="2" charset="2"/>
              </a:rPr>
              <a:t>When Deep Learning models helpful.</a:t>
            </a:r>
          </a:p>
          <a:p>
            <a:pPr marL="342900" indent="-342900" algn="just">
              <a:lnSpc>
                <a:spcPct val="125000"/>
              </a:lnSpc>
              <a:buFont typeface="Courier New" panose="02070309020205020404" pitchFamily="49" charset="0"/>
              <a:buChar char="o"/>
            </a:pPr>
            <a:r>
              <a:rPr lang="en-US" sz="2400" dirty="0">
                <a:solidFill>
                  <a:srgbClr val="333333"/>
                </a:solidFill>
                <a:latin typeface="Arial" panose="020B0604020202020204" pitchFamily="34" charset="0"/>
                <a:sym typeface="Wingdings" panose="05000000000000000000" pitchFamily="2" charset="2"/>
              </a:rPr>
              <a:t>Test the endurance  </a:t>
            </a:r>
            <a:r>
              <a:rPr lang="en-US" sz="2400" dirty="0">
                <a:solidFill>
                  <a:srgbClr val="7030A0"/>
                </a:solidFill>
                <a:latin typeface="Arial" panose="020B0604020202020204" pitchFamily="34" charset="0"/>
                <a:sym typeface="Wingdings" panose="05000000000000000000" pitchFamily="2" charset="2"/>
              </a:rPr>
              <a:t>Can models perform well without </a:t>
            </a:r>
            <a:r>
              <a:rPr lang="en-US" sz="2400" dirty="0" err="1">
                <a:solidFill>
                  <a:srgbClr val="7030A0"/>
                </a:solidFill>
                <a:latin typeface="Arial" panose="020B0604020202020204" pitchFamily="34" charset="0"/>
                <a:sym typeface="Wingdings" panose="05000000000000000000" pitchFamily="2" charset="2"/>
              </a:rPr>
              <a:t>retraing</a:t>
            </a:r>
            <a:r>
              <a:rPr lang="en-US" sz="2400" dirty="0">
                <a:solidFill>
                  <a:srgbClr val="7030A0"/>
                </a:solidFill>
                <a:latin typeface="Arial" panose="020B0604020202020204" pitchFamily="34" charset="0"/>
                <a:sym typeface="Wingdings" panose="05000000000000000000" pitchFamily="2" charset="2"/>
              </a:rPr>
              <a:t>.</a:t>
            </a:r>
            <a:endParaRPr lang="en-US" sz="2400" dirty="0">
              <a:solidFill>
                <a:srgbClr val="7030A0"/>
              </a:solidFill>
              <a:latin typeface="arial" panose="020B0604020202020204" pitchFamily="34" charset="0"/>
            </a:endParaRPr>
          </a:p>
        </p:txBody>
      </p:sp>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Test scenarios</a:t>
            </a:r>
          </a:p>
        </p:txBody>
      </p:sp>
    </p:spTree>
    <p:extLst>
      <p:ext uri="{BB962C8B-B14F-4D97-AF65-F5344CB8AC3E}">
        <p14:creationId xmlns:p14="http://schemas.microsoft.com/office/powerpoint/2010/main" val="852933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VAR - Bayesian Information Criterion</a:t>
            </a:r>
          </a:p>
        </p:txBody>
      </p:sp>
      <p:pic>
        <p:nvPicPr>
          <p:cNvPr id="5" name="Graphic 4">
            <a:extLst>
              <a:ext uri="{FF2B5EF4-FFF2-40B4-BE49-F238E27FC236}">
                <a16:creationId xmlns:a16="http://schemas.microsoft.com/office/drawing/2014/main" id="{7CA83676-AB59-F98D-2101-EB7748C384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0623" y="2079590"/>
            <a:ext cx="6022754" cy="4000018"/>
          </a:xfrm>
          <a:prstGeom prst="rect">
            <a:avLst/>
          </a:prstGeom>
        </p:spPr>
      </p:pic>
      <p:sp>
        <p:nvSpPr>
          <p:cNvPr id="6" name="TextBox 5">
            <a:extLst>
              <a:ext uri="{FF2B5EF4-FFF2-40B4-BE49-F238E27FC236}">
                <a16:creationId xmlns:a16="http://schemas.microsoft.com/office/drawing/2014/main" id="{76DA226A-1E1F-121D-1687-1F04281E9EA0}"/>
              </a:ext>
            </a:extLst>
          </p:cNvPr>
          <p:cNvSpPr txBox="1"/>
          <p:nvPr/>
        </p:nvSpPr>
        <p:spPr>
          <a:xfrm>
            <a:off x="538223" y="819838"/>
            <a:ext cx="8002876" cy="970266"/>
          </a:xfrm>
          <a:prstGeom prst="rect">
            <a:avLst/>
          </a:prstGeom>
          <a:noFill/>
        </p:spPr>
        <p:txBody>
          <a:bodyPr wrap="square" rtlCol="0">
            <a:spAutoFit/>
          </a:bodyPr>
          <a:lstStyle/>
          <a:p>
            <a:pPr algn="just">
              <a:lnSpc>
                <a:spcPct val="125000"/>
              </a:lnSpc>
            </a:pPr>
            <a:r>
              <a:rPr lang="en-US" sz="2400" dirty="0">
                <a:latin typeface="arial" panose="020B0604020202020204" pitchFamily="34" charset="0"/>
              </a:rPr>
              <a:t>Best order (number of history time steps used to predict) is 26</a:t>
            </a:r>
          </a:p>
        </p:txBody>
      </p:sp>
    </p:spTree>
    <p:extLst>
      <p:ext uri="{BB962C8B-B14F-4D97-AF65-F5344CB8AC3E}">
        <p14:creationId xmlns:p14="http://schemas.microsoft.com/office/powerpoint/2010/main" val="3543459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Performance of VAR </a:t>
            </a:r>
          </a:p>
        </p:txBody>
      </p:sp>
      <p:pic>
        <p:nvPicPr>
          <p:cNvPr id="7" name="Graphic 6">
            <a:extLst>
              <a:ext uri="{FF2B5EF4-FFF2-40B4-BE49-F238E27FC236}">
                <a16:creationId xmlns:a16="http://schemas.microsoft.com/office/drawing/2014/main" id="{BEC4A0BD-A96F-0062-9707-F7C4D65638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6852" y="1179864"/>
            <a:ext cx="6670295" cy="4498272"/>
          </a:xfrm>
          <a:prstGeom prst="rect">
            <a:avLst/>
          </a:prstGeom>
        </p:spPr>
      </p:pic>
    </p:spTree>
    <p:extLst>
      <p:ext uri="{BB962C8B-B14F-4D97-AF65-F5344CB8AC3E}">
        <p14:creationId xmlns:p14="http://schemas.microsoft.com/office/powerpoint/2010/main" val="2558121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latin typeface="+mj-lt"/>
              </a:rPr>
              <a:t>Problem</a:t>
            </a:r>
          </a:p>
          <a:p>
            <a:pPr marL="514350" indent="-514350">
              <a:lnSpc>
                <a:spcPct val="150000"/>
              </a:lnSpc>
              <a:buFont typeface="+mj-lt"/>
              <a:buAutoNum type="arabicPeriod"/>
            </a:pPr>
            <a:r>
              <a:rPr lang="en-US" sz="2600" dirty="0">
                <a:latin typeface="+mj-lt"/>
              </a:rPr>
              <a:t>Data</a:t>
            </a:r>
          </a:p>
          <a:p>
            <a:pPr marL="514350" indent="-514350">
              <a:lnSpc>
                <a:spcPct val="150000"/>
              </a:lnSpc>
              <a:buFont typeface="+mj-lt"/>
              <a:buAutoNum type="arabicPeriod"/>
            </a:pPr>
            <a:r>
              <a:rPr lang="en-US" sz="2600" dirty="0">
                <a:latin typeface="+mj-lt"/>
              </a:rPr>
              <a:t>Models</a:t>
            </a:r>
          </a:p>
          <a:p>
            <a:pPr marL="514350" indent="-514350">
              <a:lnSpc>
                <a:spcPct val="150000"/>
              </a:lnSpc>
              <a:buFont typeface="+mj-lt"/>
              <a:buAutoNum type="arabicPeriod"/>
            </a:pPr>
            <a:r>
              <a:rPr lang="en-US" sz="2600" dirty="0">
                <a:latin typeface="+mj-lt"/>
              </a:rPr>
              <a:t>Experiments</a:t>
            </a:r>
          </a:p>
          <a:p>
            <a:pPr marL="514350" indent="-514350">
              <a:lnSpc>
                <a:spcPct val="150000"/>
              </a:lnSpc>
              <a:buFont typeface="+mj-lt"/>
              <a:buAutoNum type="arabicPeriod"/>
            </a:pPr>
            <a:r>
              <a:rPr lang="en-US" sz="2600" dirty="0">
                <a:latin typeface="+mj-lt"/>
              </a:rPr>
              <a:t>Conclusion</a:t>
            </a:r>
          </a:p>
        </p:txBody>
      </p:sp>
    </p:spTree>
    <p:extLst>
      <p:ext uri="{BB962C8B-B14F-4D97-AF65-F5344CB8AC3E}">
        <p14:creationId xmlns:p14="http://schemas.microsoft.com/office/powerpoint/2010/main" val="211589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Performance of Facebook Prophet</a:t>
            </a:r>
          </a:p>
        </p:txBody>
      </p:sp>
      <p:pic>
        <p:nvPicPr>
          <p:cNvPr id="5" name="Graphic 4">
            <a:extLst>
              <a:ext uri="{FF2B5EF4-FFF2-40B4-BE49-F238E27FC236}">
                <a16:creationId xmlns:a16="http://schemas.microsoft.com/office/drawing/2014/main" id="{5F9EE381-7FAA-C4C2-21E7-3A021230F9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738" y="1457607"/>
            <a:ext cx="6540523" cy="4410757"/>
          </a:xfrm>
          <a:prstGeom prst="rect">
            <a:avLst/>
          </a:prstGeom>
        </p:spPr>
      </p:pic>
    </p:spTree>
    <p:extLst>
      <p:ext uri="{BB962C8B-B14F-4D97-AF65-F5344CB8AC3E}">
        <p14:creationId xmlns:p14="http://schemas.microsoft.com/office/powerpoint/2010/main" val="1202787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Impact of history time steps Deep Learning</a:t>
            </a:r>
          </a:p>
        </p:txBody>
      </p:sp>
      <p:pic>
        <p:nvPicPr>
          <p:cNvPr id="12" name="Graphic 11">
            <a:extLst>
              <a:ext uri="{FF2B5EF4-FFF2-40B4-BE49-F238E27FC236}">
                <a16:creationId xmlns:a16="http://schemas.microsoft.com/office/drawing/2014/main" id="{71ED145C-4961-0E94-2D7C-0918D6652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8123" y="3603501"/>
            <a:ext cx="3997234" cy="2743200"/>
          </a:xfrm>
          <a:prstGeom prst="rect">
            <a:avLst/>
          </a:prstGeom>
        </p:spPr>
      </p:pic>
      <p:pic>
        <p:nvPicPr>
          <p:cNvPr id="14" name="Graphic 13">
            <a:extLst>
              <a:ext uri="{FF2B5EF4-FFF2-40B4-BE49-F238E27FC236}">
                <a16:creationId xmlns:a16="http://schemas.microsoft.com/office/drawing/2014/main" id="{B99B448C-413B-9A8D-588C-551697A574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33496" y="860301"/>
            <a:ext cx="4067774" cy="2743200"/>
          </a:xfrm>
          <a:prstGeom prst="rect">
            <a:avLst/>
          </a:prstGeom>
        </p:spPr>
      </p:pic>
      <p:pic>
        <p:nvPicPr>
          <p:cNvPr id="16" name="Graphic 15">
            <a:extLst>
              <a:ext uri="{FF2B5EF4-FFF2-40B4-BE49-F238E27FC236}">
                <a16:creationId xmlns:a16="http://schemas.microsoft.com/office/drawing/2014/main" id="{246B0909-F936-308F-138B-1D942DC904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583" y="860301"/>
            <a:ext cx="4067774" cy="2743200"/>
          </a:xfrm>
          <a:prstGeom prst="rect">
            <a:avLst/>
          </a:prstGeom>
        </p:spPr>
      </p:pic>
      <p:pic>
        <p:nvPicPr>
          <p:cNvPr id="18" name="Graphic 17">
            <a:extLst>
              <a:ext uri="{FF2B5EF4-FFF2-40B4-BE49-F238E27FC236}">
                <a16:creationId xmlns:a16="http://schemas.microsoft.com/office/drawing/2014/main" id="{421E7A3F-4630-CBD5-64DA-9E6A53EF1F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90883" y="3603501"/>
            <a:ext cx="4235534" cy="2447049"/>
          </a:xfrm>
          <a:prstGeom prst="rect">
            <a:avLst/>
          </a:prstGeom>
        </p:spPr>
      </p:pic>
    </p:spTree>
    <p:extLst>
      <p:ext uri="{BB962C8B-B14F-4D97-AF65-F5344CB8AC3E}">
        <p14:creationId xmlns:p14="http://schemas.microsoft.com/office/powerpoint/2010/main" val="2225787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Effect of clipping technique</a:t>
            </a:r>
          </a:p>
        </p:txBody>
      </p:sp>
      <p:pic>
        <p:nvPicPr>
          <p:cNvPr id="5" name="Picture 4">
            <a:extLst>
              <a:ext uri="{FF2B5EF4-FFF2-40B4-BE49-F238E27FC236}">
                <a16:creationId xmlns:a16="http://schemas.microsoft.com/office/drawing/2014/main" id="{01E1CCD6-8F81-B063-76B4-88689A07B8E6}"/>
              </a:ext>
            </a:extLst>
          </p:cNvPr>
          <p:cNvPicPr>
            <a:picLocks noChangeAspect="1"/>
          </p:cNvPicPr>
          <p:nvPr/>
        </p:nvPicPr>
        <p:blipFill>
          <a:blip r:embed="rId3"/>
          <a:stretch>
            <a:fillRect/>
          </a:stretch>
        </p:blipFill>
        <p:spPr>
          <a:xfrm>
            <a:off x="399326" y="732397"/>
            <a:ext cx="8345347" cy="5393206"/>
          </a:xfrm>
          <a:prstGeom prst="rect">
            <a:avLst/>
          </a:prstGeom>
        </p:spPr>
      </p:pic>
    </p:spTree>
    <p:extLst>
      <p:ext uri="{BB962C8B-B14F-4D97-AF65-F5344CB8AC3E}">
        <p14:creationId xmlns:p14="http://schemas.microsoft.com/office/powerpoint/2010/main" val="1940656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Effect of clipping technique</a:t>
            </a:r>
          </a:p>
        </p:txBody>
      </p:sp>
      <p:pic>
        <p:nvPicPr>
          <p:cNvPr id="8" name="Picture 7">
            <a:extLst>
              <a:ext uri="{FF2B5EF4-FFF2-40B4-BE49-F238E27FC236}">
                <a16:creationId xmlns:a16="http://schemas.microsoft.com/office/drawing/2014/main" id="{BC615937-2C3A-893B-399A-069EDD62B8A1}"/>
              </a:ext>
            </a:extLst>
          </p:cNvPr>
          <p:cNvPicPr>
            <a:picLocks noChangeAspect="1"/>
          </p:cNvPicPr>
          <p:nvPr/>
        </p:nvPicPr>
        <p:blipFill>
          <a:blip r:embed="rId3"/>
          <a:stretch>
            <a:fillRect/>
          </a:stretch>
        </p:blipFill>
        <p:spPr>
          <a:xfrm>
            <a:off x="659757" y="1061015"/>
            <a:ext cx="7824485" cy="5056209"/>
          </a:xfrm>
          <a:prstGeom prst="rect">
            <a:avLst/>
          </a:prstGeom>
        </p:spPr>
      </p:pic>
    </p:spTree>
    <p:extLst>
      <p:ext uri="{BB962C8B-B14F-4D97-AF65-F5344CB8AC3E}">
        <p14:creationId xmlns:p14="http://schemas.microsoft.com/office/powerpoint/2010/main" val="753757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Impact future time steps</a:t>
            </a:r>
          </a:p>
        </p:txBody>
      </p:sp>
      <p:pic>
        <p:nvPicPr>
          <p:cNvPr id="5" name="Graphic 4">
            <a:extLst>
              <a:ext uri="{FF2B5EF4-FFF2-40B4-BE49-F238E27FC236}">
                <a16:creationId xmlns:a16="http://schemas.microsoft.com/office/drawing/2014/main" id="{B2D8D94F-048F-8873-46A3-27E9CBF7FF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4172" y="1310712"/>
            <a:ext cx="6895656" cy="4650250"/>
          </a:xfrm>
          <a:prstGeom prst="rect">
            <a:avLst/>
          </a:prstGeom>
        </p:spPr>
      </p:pic>
    </p:spTree>
    <p:extLst>
      <p:ext uri="{BB962C8B-B14F-4D97-AF65-F5344CB8AC3E}">
        <p14:creationId xmlns:p14="http://schemas.microsoft.com/office/powerpoint/2010/main" val="1905767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Forecast vs Actual</a:t>
            </a:r>
          </a:p>
        </p:txBody>
      </p:sp>
      <p:pic>
        <p:nvPicPr>
          <p:cNvPr id="6" name="Graphic 5">
            <a:extLst>
              <a:ext uri="{FF2B5EF4-FFF2-40B4-BE49-F238E27FC236}">
                <a16:creationId xmlns:a16="http://schemas.microsoft.com/office/drawing/2014/main" id="{131A8143-F667-7563-59FD-485DD2550D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311" y="1062509"/>
            <a:ext cx="7475377" cy="5035596"/>
          </a:xfrm>
          <a:prstGeom prst="rect">
            <a:avLst/>
          </a:prstGeom>
        </p:spPr>
      </p:pic>
    </p:spTree>
    <p:extLst>
      <p:ext uri="{BB962C8B-B14F-4D97-AF65-F5344CB8AC3E}">
        <p14:creationId xmlns:p14="http://schemas.microsoft.com/office/powerpoint/2010/main" val="191073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Endurance of Deep Learning models</a:t>
            </a:r>
          </a:p>
        </p:txBody>
      </p:sp>
      <p:pic>
        <p:nvPicPr>
          <p:cNvPr id="8" name="Graphic 7">
            <a:extLst>
              <a:ext uri="{FF2B5EF4-FFF2-40B4-BE49-F238E27FC236}">
                <a16:creationId xmlns:a16="http://schemas.microsoft.com/office/drawing/2014/main" id="{2EEDED6E-C6D8-F369-8AA4-A430D10114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1395" y="808039"/>
            <a:ext cx="4371975" cy="5486400"/>
          </a:xfrm>
          <a:prstGeom prst="rect">
            <a:avLst/>
          </a:prstGeom>
        </p:spPr>
      </p:pic>
      <p:pic>
        <p:nvPicPr>
          <p:cNvPr id="12" name="Graphic 11">
            <a:extLst>
              <a:ext uri="{FF2B5EF4-FFF2-40B4-BE49-F238E27FC236}">
                <a16:creationId xmlns:a16="http://schemas.microsoft.com/office/drawing/2014/main" id="{2DA83FBD-F185-C451-94B9-0B42A95248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631" y="808039"/>
            <a:ext cx="4371975" cy="5486400"/>
          </a:xfrm>
          <a:prstGeom prst="rect">
            <a:avLst/>
          </a:prstGeom>
        </p:spPr>
      </p:pic>
    </p:spTree>
    <p:extLst>
      <p:ext uri="{BB962C8B-B14F-4D97-AF65-F5344CB8AC3E}">
        <p14:creationId xmlns:p14="http://schemas.microsoft.com/office/powerpoint/2010/main" val="2271915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solidFill>
                  <a:schemeClr val="bg1">
                    <a:lumMod val="85000"/>
                  </a:schemeClr>
                </a:solidFill>
                <a:latin typeface="+mj-lt"/>
              </a:rPr>
              <a:t>Problem</a:t>
            </a:r>
          </a:p>
          <a:p>
            <a:pPr marL="514350" indent="-514350">
              <a:lnSpc>
                <a:spcPct val="150000"/>
              </a:lnSpc>
              <a:buFont typeface="+mj-lt"/>
              <a:buAutoNum type="arabicPeriod"/>
            </a:pPr>
            <a:r>
              <a:rPr lang="en-US" sz="2600" dirty="0">
                <a:solidFill>
                  <a:schemeClr val="bg1">
                    <a:lumMod val="85000"/>
                  </a:schemeClr>
                </a:solidFill>
                <a:latin typeface="+mj-lt"/>
              </a:rPr>
              <a:t>Data</a:t>
            </a:r>
          </a:p>
          <a:p>
            <a:pPr marL="514350" indent="-514350">
              <a:lnSpc>
                <a:spcPct val="150000"/>
              </a:lnSpc>
              <a:buFont typeface="+mj-lt"/>
              <a:buAutoNum type="arabicPeriod"/>
            </a:pPr>
            <a:r>
              <a:rPr lang="en-US" sz="2600" dirty="0">
                <a:solidFill>
                  <a:schemeClr val="bg1">
                    <a:lumMod val="85000"/>
                  </a:schemeClr>
                </a:solidFill>
                <a:latin typeface="+mj-lt"/>
              </a:rPr>
              <a:t>Models</a:t>
            </a:r>
          </a:p>
          <a:p>
            <a:pPr marL="514350" indent="-514350">
              <a:lnSpc>
                <a:spcPct val="150000"/>
              </a:lnSpc>
              <a:buFont typeface="+mj-lt"/>
              <a:buAutoNum type="arabicPeriod"/>
            </a:pPr>
            <a:r>
              <a:rPr lang="en-US" sz="2600" dirty="0">
                <a:solidFill>
                  <a:schemeClr val="bg1">
                    <a:lumMod val="85000"/>
                  </a:schemeClr>
                </a:solidFill>
                <a:latin typeface="+mj-lt"/>
              </a:rPr>
              <a:t>Experiments</a:t>
            </a:r>
          </a:p>
          <a:p>
            <a:pPr marL="514350" indent="-514350">
              <a:lnSpc>
                <a:spcPct val="150000"/>
              </a:lnSpc>
              <a:buFont typeface="+mj-lt"/>
              <a:buAutoNum type="arabicPeriod"/>
            </a:pPr>
            <a:r>
              <a:rPr lang="en-US" sz="2600" b="1" dirty="0">
                <a:latin typeface="+mj-lt"/>
              </a:rPr>
              <a:t>Conclusion</a:t>
            </a:r>
          </a:p>
        </p:txBody>
      </p:sp>
    </p:spTree>
    <p:extLst>
      <p:ext uri="{BB962C8B-B14F-4D97-AF65-F5344CB8AC3E}">
        <p14:creationId xmlns:p14="http://schemas.microsoft.com/office/powerpoint/2010/main" val="3818224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Conclusion</a:t>
            </a:r>
          </a:p>
        </p:txBody>
      </p:sp>
      <p:sp>
        <p:nvSpPr>
          <p:cNvPr id="4" name="TextBox 3">
            <a:extLst>
              <a:ext uri="{FF2B5EF4-FFF2-40B4-BE49-F238E27FC236}">
                <a16:creationId xmlns:a16="http://schemas.microsoft.com/office/drawing/2014/main" id="{83EC904A-3A6A-B40A-BEB1-51891311B489}"/>
              </a:ext>
            </a:extLst>
          </p:cNvPr>
          <p:cNvSpPr txBox="1"/>
          <p:nvPr/>
        </p:nvSpPr>
        <p:spPr>
          <a:xfrm>
            <a:off x="538223" y="1141374"/>
            <a:ext cx="8067554" cy="5055936"/>
          </a:xfrm>
          <a:prstGeom prst="rect">
            <a:avLst/>
          </a:prstGeom>
          <a:noFill/>
        </p:spPr>
        <p:txBody>
          <a:bodyPr wrap="square" rtlCol="0">
            <a:spAutoFit/>
          </a:bodyPr>
          <a:lstStyle/>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Present the problem.</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Data to use</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Proposal:</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Moving average </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LSTM + Attention mechanism</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Experiments:</a:t>
            </a:r>
          </a:p>
          <a:p>
            <a:pPr marL="800100" lvl="1" indent="-342900">
              <a:lnSpc>
                <a:spcPct val="125000"/>
              </a:lnSpc>
              <a:buFont typeface="Courier New" panose="02070309020205020404" pitchFamily="49" charset="0"/>
              <a:buChar char="o"/>
            </a:pPr>
            <a:r>
              <a:rPr lang="en-US" sz="2000" dirty="0">
                <a:solidFill>
                  <a:srgbClr val="212529"/>
                </a:solidFill>
                <a:effectLst/>
                <a:latin typeface="arial" panose="020B0604020202020204" pitchFamily="34" charset="0"/>
              </a:rPr>
              <a:t>RMSE and MAPE as error metrics.</a:t>
            </a:r>
            <a:endParaRPr lang="en-US" sz="2000" dirty="0">
              <a:solidFill>
                <a:srgbClr val="333333"/>
              </a:solidFill>
              <a:latin typeface="arial" panose="020B0604020202020204" pitchFamily="34" charset="0"/>
            </a:endParaRP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Observe the impact of hyper-parameters</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Comparing performance of proposed models</a:t>
            </a: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spTree>
    <p:extLst>
      <p:ext uri="{BB962C8B-B14F-4D97-AF65-F5344CB8AC3E}">
        <p14:creationId xmlns:p14="http://schemas.microsoft.com/office/powerpoint/2010/main" val="3029692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latin typeface="+mj-lt"/>
              </a:rPr>
              <a:t>Problem</a:t>
            </a:r>
          </a:p>
          <a:p>
            <a:pPr marL="514350" indent="-514350">
              <a:lnSpc>
                <a:spcPct val="150000"/>
              </a:lnSpc>
              <a:buFont typeface="+mj-lt"/>
              <a:buAutoNum type="arabicPeriod"/>
            </a:pPr>
            <a:r>
              <a:rPr lang="en-US" sz="2600" dirty="0">
                <a:solidFill>
                  <a:schemeClr val="bg1">
                    <a:lumMod val="85000"/>
                  </a:schemeClr>
                </a:solidFill>
                <a:latin typeface="+mj-lt"/>
              </a:rPr>
              <a:t>Data</a:t>
            </a:r>
          </a:p>
          <a:p>
            <a:pPr marL="514350" indent="-514350">
              <a:lnSpc>
                <a:spcPct val="150000"/>
              </a:lnSpc>
              <a:buFont typeface="+mj-lt"/>
              <a:buAutoNum type="arabicPeriod"/>
            </a:pPr>
            <a:r>
              <a:rPr lang="en-US" sz="2600" dirty="0">
                <a:solidFill>
                  <a:schemeClr val="bg1">
                    <a:lumMod val="85000"/>
                  </a:schemeClr>
                </a:solidFill>
                <a:latin typeface="+mj-lt"/>
              </a:rPr>
              <a:t>Models</a:t>
            </a:r>
          </a:p>
          <a:p>
            <a:pPr marL="514350" indent="-514350">
              <a:lnSpc>
                <a:spcPct val="150000"/>
              </a:lnSpc>
              <a:buFont typeface="+mj-lt"/>
              <a:buAutoNum type="arabicPeriod"/>
            </a:pPr>
            <a:r>
              <a:rPr lang="en-US" sz="2600" dirty="0">
                <a:solidFill>
                  <a:schemeClr val="bg1">
                    <a:lumMod val="85000"/>
                  </a:schemeClr>
                </a:solidFill>
                <a:latin typeface="+mj-lt"/>
              </a:rPr>
              <a:t>Experiments</a:t>
            </a:r>
          </a:p>
          <a:p>
            <a:pPr marL="514350" indent="-514350">
              <a:lnSpc>
                <a:spcPct val="150000"/>
              </a:lnSpc>
              <a:buFont typeface="+mj-lt"/>
              <a:buAutoNum type="arabicPeriod"/>
            </a:pPr>
            <a:r>
              <a:rPr lang="en-US" sz="2600" dirty="0">
                <a:solidFill>
                  <a:schemeClr val="bg1">
                    <a:lumMod val="85000"/>
                  </a:schemeClr>
                </a:solidFill>
                <a:latin typeface="+mj-lt"/>
              </a:rPr>
              <a:t>Conclusion</a:t>
            </a:r>
          </a:p>
        </p:txBody>
      </p:sp>
    </p:spTree>
    <p:extLst>
      <p:ext uri="{BB962C8B-B14F-4D97-AF65-F5344CB8AC3E}">
        <p14:creationId xmlns:p14="http://schemas.microsoft.com/office/powerpoint/2010/main" val="2566720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9432B427-5C35-5979-422F-BE2028DF553F}"/>
              </a:ext>
            </a:extLst>
          </p:cNvPr>
          <p:cNvPicPr>
            <a:picLocks noChangeAspect="1"/>
          </p:cNvPicPr>
          <p:nvPr/>
        </p:nvPicPr>
        <p:blipFill rotWithShape="1">
          <a:blip r:embed="rId3">
            <a:extLst>
              <a:ext uri="{28A0092B-C50C-407E-A947-70E740481C1C}">
                <a14:useLocalDpi xmlns:a14="http://schemas.microsoft.com/office/drawing/2010/main" val="0"/>
              </a:ext>
            </a:extLst>
          </a:blip>
          <a:srcRect l="141" t="4131" r="-141" b="9016"/>
          <a:stretch/>
        </p:blipFill>
        <p:spPr>
          <a:xfrm>
            <a:off x="2536997" y="3429000"/>
            <a:ext cx="6904489" cy="2998383"/>
          </a:xfrm>
          <a:prstGeom prst="rect">
            <a:avLst/>
          </a:prstGeom>
        </p:spPr>
      </p:pic>
      <p:sp>
        <p:nvSpPr>
          <p:cNvPr id="6" name="TextBox 5">
            <a:extLst>
              <a:ext uri="{FF2B5EF4-FFF2-40B4-BE49-F238E27FC236}">
                <a16:creationId xmlns:a16="http://schemas.microsoft.com/office/drawing/2014/main" id="{B37ECFEE-0FB9-1762-726C-BDB679AB6C69}"/>
              </a:ext>
            </a:extLst>
          </p:cNvPr>
          <p:cNvSpPr txBox="1"/>
          <p:nvPr/>
        </p:nvSpPr>
        <p:spPr>
          <a:xfrm>
            <a:off x="538223" y="819838"/>
            <a:ext cx="8203843" cy="5825377"/>
          </a:xfrm>
          <a:prstGeom prst="rect">
            <a:avLst/>
          </a:prstGeom>
          <a:noFill/>
        </p:spPr>
        <p:txBody>
          <a:bodyPr wrap="square" rtlCol="0">
            <a:spAutoFit/>
          </a:bodyPr>
          <a:lstStyle/>
          <a:p>
            <a:pPr marL="342900" indent="-342900" algn="just">
              <a:lnSpc>
                <a:spcPct val="1250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Electricity load forecasting is a key task for the effective operation and planning of power systems.</a:t>
            </a:r>
          </a:p>
          <a:p>
            <a:pPr marL="342900" indent="-342900" algn="just">
              <a:lnSpc>
                <a:spcPct val="125000"/>
              </a:lnSpc>
              <a:buFont typeface="Wingdings" panose="05000000000000000000" pitchFamily="2" charset="2"/>
              <a:buChar char="v"/>
            </a:pPr>
            <a:r>
              <a:rPr lang="en-US" sz="2000" b="1" dirty="0">
                <a:latin typeface="Arial" panose="020B0604020202020204" pitchFamily="34" charset="0"/>
                <a:cs typeface="Arial" panose="020B0604020202020204" pitchFamily="34" charset="0"/>
              </a:rPr>
              <a:t>Panama Electricity Load Forecasting </a:t>
            </a:r>
            <a:r>
              <a:rPr lang="en-US" sz="2000" b="0" i="0" dirty="0">
                <a:solidFill>
                  <a:srgbClr val="000000"/>
                </a:solidFill>
                <a:effectLst/>
              </a:rPr>
              <a:t>is a </a:t>
            </a:r>
            <a:r>
              <a:rPr lang="en-US" sz="2000" dirty="0">
                <a:latin typeface="Arial" panose="020B0604020202020204" pitchFamily="34" charset="0"/>
                <a:cs typeface="Arial" panose="020B0604020202020204" pitchFamily="34" charset="0"/>
              </a:rPr>
              <a:t>time-series problem to </a:t>
            </a:r>
            <a:r>
              <a:rPr lang="en-US" sz="2000" b="0" i="0" dirty="0">
                <a:solidFill>
                  <a:srgbClr val="000000"/>
                </a:solidFill>
                <a:effectLst/>
              </a:rPr>
              <a:t>forecast the national electricity load. </a:t>
            </a:r>
          </a:p>
          <a:p>
            <a:pPr marL="342900" indent="-342900" algn="just">
              <a:lnSpc>
                <a:spcPct val="125000"/>
              </a:lnSpc>
              <a:buFont typeface="Wingdings" panose="05000000000000000000" pitchFamily="2" charset="2"/>
              <a:buChar char="v"/>
            </a:pPr>
            <a:r>
              <a:rPr lang="en-US" sz="2000" b="0" i="0" dirty="0">
                <a:solidFill>
                  <a:srgbClr val="000000"/>
                </a:solidFill>
                <a:effectLst/>
              </a:rPr>
              <a:t>The underlying intention of time series forecasting is determining how target variables will change in the future by observing historical data from the time perspective, defining the patterns, and yielding short or long-term </a:t>
            </a:r>
          </a:p>
          <a:p>
            <a:pPr algn="just">
              <a:lnSpc>
                <a:spcPct val="125000"/>
              </a:lnSpc>
            </a:pPr>
            <a:r>
              <a:rPr lang="en-US" sz="2000" dirty="0">
                <a:solidFill>
                  <a:srgbClr val="000000"/>
                </a:solidFill>
              </a:rPr>
              <a:t>     </a:t>
            </a:r>
            <a:r>
              <a:rPr lang="en-US" sz="2000" b="0" i="0" dirty="0">
                <a:solidFill>
                  <a:srgbClr val="000000"/>
                </a:solidFill>
                <a:effectLst/>
              </a:rPr>
              <a:t>predictions on how </a:t>
            </a:r>
          </a:p>
          <a:p>
            <a:pPr algn="just">
              <a:lnSpc>
                <a:spcPct val="125000"/>
              </a:lnSpc>
            </a:pPr>
            <a:r>
              <a:rPr lang="en-US" sz="2000" dirty="0">
                <a:solidFill>
                  <a:srgbClr val="000000"/>
                </a:solidFill>
              </a:rPr>
              <a:t>     </a:t>
            </a:r>
            <a:r>
              <a:rPr lang="en-US" sz="2000" b="0" i="0" dirty="0">
                <a:solidFill>
                  <a:srgbClr val="000000"/>
                </a:solidFill>
                <a:effectLst/>
              </a:rPr>
              <a:t>change occurs – </a:t>
            </a:r>
          </a:p>
          <a:p>
            <a:pPr algn="just">
              <a:lnSpc>
                <a:spcPct val="125000"/>
              </a:lnSpc>
            </a:pPr>
            <a:r>
              <a:rPr lang="en-US" sz="2000" dirty="0">
                <a:solidFill>
                  <a:srgbClr val="000000"/>
                </a:solidFill>
              </a:rPr>
              <a:t>     </a:t>
            </a:r>
            <a:r>
              <a:rPr lang="en-US" sz="2000" b="0" i="0" dirty="0">
                <a:solidFill>
                  <a:srgbClr val="000000"/>
                </a:solidFill>
                <a:effectLst/>
              </a:rPr>
              <a:t>considering the </a:t>
            </a:r>
          </a:p>
          <a:p>
            <a:pPr algn="just">
              <a:lnSpc>
                <a:spcPct val="125000"/>
              </a:lnSpc>
            </a:pPr>
            <a:r>
              <a:rPr lang="en-US" sz="2000" dirty="0">
                <a:solidFill>
                  <a:srgbClr val="000000"/>
                </a:solidFill>
              </a:rPr>
              <a:t>     </a:t>
            </a:r>
            <a:r>
              <a:rPr lang="en-US" sz="2000" b="0" i="0" dirty="0">
                <a:solidFill>
                  <a:srgbClr val="000000"/>
                </a:solidFill>
                <a:effectLst/>
              </a:rPr>
              <a:t>captured patterns.</a:t>
            </a: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Time series forecasting problem </a:t>
            </a:r>
          </a:p>
        </p:txBody>
      </p:sp>
    </p:spTree>
    <p:extLst>
      <p:ext uri="{BB962C8B-B14F-4D97-AF65-F5344CB8AC3E}">
        <p14:creationId xmlns:p14="http://schemas.microsoft.com/office/powerpoint/2010/main" val="4080263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Taxonomies</a:t>
            </a:r>
          </a:p>
        </p:txBody>
      </p:sp>
      <p:sp>
        <p:nvSpPr>
          <p:cNvPr id="6" name="TextBox 5">
            <a:extLst>
              <a:ext uri="{FF2B5EF4-FFF2-40B4-BE49-F238E27FC236}">
                <a16:creationId xmlns:a16="http://schemas.microsoft.com/office/drawing/2014/main" id="{B37ECFEE-0FB9-1762-726C-BDB679AB6C69}"/>
              </a:ext>
            </a:extLst>
          </p:cNvPr>
          <p:cNvSpPr txBox="1"/>
          <p:nvPr/>
        </p:nvSpPr>
        <p:spPr>
          <a:xfrm>
            <a:off x="538223" y="819838"/>
            <a:ext cx="8002876" cy="6594819"/>
          </a:xfrm>
          <a:prstGeom prst="rect">
            <a:avLst/>
          </a:prstGeom>
          <a:noFill/>
        </p:spPr>
        <p:txBody>
          <a:bodyPr wrap="square" rtlCol="0">
            <a:spAutoFit/>
          </a:bodyPr>
          <a:lstStyle/>
          <a:p>
            <a:pPr marL="342900" indent="-342900" algn="just">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Inputs vs. Outputs</a:t>
            </a:r>
          </a:p>
          <a:p>
            <a:pPr marL="800100" lvl="1" indent="-342900" algn="just">
              <a:lnSpc>
                <a:spcPct val="125000"/>
              </a:lnSpc>
              <a:buFont typeface="Arial" panose="020B0604020202020204" pitchFamily="34" charset="0"/>
              <a:buChar char="•"/>
            </a:pPr>
            <a:r>
              <a:rPr lang="en-US" sz="2000" dirty="0">
                <a:solidFill>
                  <a:srgbClr val="333333"/>
                </a:solidFill>
                <a:latin typeface="arial" panose="020B0604020202020204" pitchFamily="34" charset="0"/>
              </a:rPr>
              <a:t>Inputs: history time steps (1h).</a:t>
            </a:r>
          </a:p>
          <a:p>
            <a:pPr marL="800100" lvl="1" indent="-342900" algn="just">
              <a:lnSpc>
                <a:spcPct val="125000"/>
              </a:lnSpc>
              <a:buFont typeface="Arial" panose="020B0604020202020204" pitchFamily="34" charset="0"/>
              <a:buChar char="•"/>
            </a:pPr>
            <a:r>
              <a:rPr lang="en-US" sz="2000" dirty="0">
                <a:solidFill>
                  <a:srgbClr val="333333"/>
                </a:solidFill>
                <a:latin typeface="arial" panose="020B0604020202020204" pitchFamily="34" charset="0"/>
              </a:rPr>
              <a:t>Outputs: future time steps (1h).</a:t>
            </a:r>
          </a:p>
          <a:p>
            <a:pPr marL="342900" indent="-342900" algn="just">
              <a:lnSpc>
                <a:spcPct val="125000"/>
              </a:lnSpc>
              <a:buFont typeface="Courier New" panose="02070309020205020404" pitchFamily="49" charset="0"/>
              <a:buChar char="o"/>
            </a:pPr>
            <a:r>
              <a:rPr lang="en-US" sz="2000" b="0" i="0" dirty="0">
                <a:effectLst/>
                <a:latin typeface="Arial" panose="020B0604020202020204" pitchFamily="34" charset="0"/>
              </a:rPr>
              <a:t>Endogenous vs. Exogenous</a:t>
            </a:r>
          </a:p>
          <a:p>
            <a:pPr marL="800100" lvl="1" indent="-342900" algn="just">
              <a:lnSpc>
                <a:spcPct val="125000"/>
              </a:lnSpc>
              <a:buFont typeface="Arial" panose="020B0604020202020204" pitchFamily="34" charset="0"/>
              <a:buChar char="•"/>
            </a:pPr>
            <a:r>
              <a:rPr lang="en-US" sz="2000" b="0" i="0" dirty="0">
                <a:effectLst/>
                <a:latin typeface="Arial" panose="020B0604020202020204" pitchFamily="34" charset="0"/>
              </a:rPr>
              <a:t>Exogenous: school day, holiday.</a:t>
            </a:r>
          </a:p>
          <a:p>
            <a:pPr marL="800100" lvl="1" indent="-342900" algn="just">
              <a:lnSpc>
                <a:spcPct val="125000"/>
              </a:lnSpc>
              <a:buFont typeface="Arial" panose="020B0604020202020204" pitchFamily="34" charset="0"/>
              <a:buChar char="•"/>
            </a:pPr>
            <a:r>
              <a:rPr lang="en-US" sz="2000" b="0" i="0" dirty="0">
                <a:effectLst/>
                <a:latin typeface="Arial" panose="020B0604020202020204" pitchFamily="34" charset="0"/>
              </a:rPr>
              <a:t>Exogenous: others</a:t>
            </a:r>
          </a:p>
          <a:p>
            <a:pPr marL="342900" indent="-342900" algn="just">
              <a:lnSpc>
                <a:spcPct val="125000"/>
              </a:lnSpc>
              <a:buFont typeface="Courier New" panose="02070309020205020404" pitchFamily="49" charset="0"/>
              <a:buChar char="o"/>
            </a:pPr>
            <a:r>
              <a:rPr lang="en-US" sz="2000" b="1" i="0" dirty="0">
                <a:effectLst/>
                <a:latin typeface="Arial" panose="020B0604020202020204" pitchFamily="34" charset="0"/>
              </a:rPr>
              <a:t>Regression</a:t>
            </a:r>
            <a:r>
              <a:rPr lang="en-US" sz="2000" b="0" i="0" dirty="0">
                <a:effectLst/>
                <a:latin typeface="Arial" panose="020B0604020202020204" pitchFamily="34" charset="0"/>
              </a:rPr>
              <a:t> vs. Classification</a:t>
            </a:r>
          </a:p>
          <a:p>
            <a:pPr marL="342900" indent="-342900" algn="just">
              <a:lnSpc>
                <a:spcPct val="125000"/>
              </a:lnSpc>
              <a:buFont typeface="Courier New" panose="02070309020205020404" pitchFamily="49" charset="0"/>
              <a:buChar char="o"/>
            </a:pPr>
            <a:r>
              <a:rPr lang="en-US" sz="2000" b="0" i="0" dirty="0">
                <a:effectLst/>
                <a:latin typeface="Arial" panose="020B0604020202020204" pitchFamily="34" charset="0"/>
              </a:rPr>
              <a:t>Univariate vs. </a:t>
            </a:r>
            <a:r>
              <a:rPr lang="en-US" sz="2000" b="1" i="0" dirty="0">
                <a:effectLst/>
                <a:latin typeface="Arial" panose="020B0604020202020204" pitchFamily="34" charset="0"/>
              </a:rPr>
              <a:t>Multivariate</a:t>
            </a:r>
          </a:p>
          <a:p>
            <a:pPr marL="342900" indent="-342900" algn="just">
              <a:lnSpc>
                <a:spcPct val="125000"/>
              </a:lnSpc>
              <a:buFont typeface="Courier New" panose="02070309020205020404" pitchFamily="49" charset="0"/>
              <a:buChar char="o"/>
            </a:pPr>
            <a:r>
              <a:rPr lang="en-US" sz="2000" i="0" dirty="0">
                <a:effectLst/>
                <a:latin typeface="Arial" panose="020B0604020202020204" pitchFamily="34" charset="0"/>
              </a:rPr>
              <a:t>Single-step vs. </a:t>
            </a:r>
            <a:r>
              <a:rPr lang="en-US" sz="2000" b="1" i="0" dirty="0">
                <a:effectLst/>
                <a:latin typeface="Arial" panose="020B0604020202020204" pitchFamily="34" charset="0"/>
              </a:rPr>
              <a:t>Multi-step</a:t>
            </a:r>
          </a:p>
          <a:p>
            <a:pPr marL="342900" indent="-342900" algn="just">
              <a:lnSpc>
                <a:spcPct val="125000"/>
              </a:lnSpc>
              <a:buFont typeface="Courier New" panose="02070309020205020404" pitchFamily="49" charset="0"/>
              <a:buChar char="o"/>
            </a:pPr>
            <a:r>
              <a:rPr lang="en-US" sz="2000" b="1" i="0" dirty="0">
                <a:effectLst/>
                <a:latin typeface="Arial" panose="020B0604020202020204" pitchFamily="34" charset="0"/>
              </a:rPr>
              <a:t>Contiguous</a:t>
            </a:r>
            <a:r>
              <a:rPr lang="en-US" sz="2000" b="0" i="0" dirty="0">
                <a:effectLst/>
                <a:latin typeface="Arial" panose="020B0604020202020204" pitchFamily="34" charset="0"/>
              </a:rPr>
              <a:t> vs. </a:t>
            </a:r>
            <a:r>
              <a:rPr lang="en-US" sz="2000" b="0" i="0" dirty="0" err="1">
                <a:effectLst/>
                <a:latin typeface="Arial" panose="020B0604020202020204" pitchFamily="34" charset="0"/>
              </a:rPr>
              <a:t>Discontiguous</a:t>
            </a:r>
            <a:endParaRPr lang="en-US" sz="2000" dirty="0">
              <a:solidFill>
                <a:srgbClr val="333333"/>
              </a:solidFill>
              <a:latin typeface="arial" panose="020B0604020202020204" pitchFamily="34" charset="0"/>
            </a:endParaRPr>
          </a:p>
          <a:p>
            <a:pPr marL="800100" lvl="1" indent="-342900" algn="just">
              <a:lnSpc>
                <a:spcPct val="125000"/>
              </a:lnSpc>
              <a:buFont typeface="Arial" panose="020B0604020202020204" pitchFamily="34" charset="0"/>
              <a:buChar char="•"/>
            </a:pPr>
            <a:endParaRPr lang="en-US" sz="2000" dirty="0">
              <a:solidFill>
                <a:srgbClr val="333333"/>
              </a:solidFill>
              <a:latin typeface="arial" panose="020B0604020202020204" pitchFamily="34" charset="0"/>
            </a:endParaRPr>
          </a:p>
          <a:p>
            <a:pPr marL="800100" lvl="1" indent="-342900" algn="just">
              <a:lnSpc>
                <a:spcPct val="125000"/>
              </a:lnSpc>
              <a:buFont typeface="Wingdings" panose="05000000000000000000" pitchFamily="2" charset="2"/>
              <a:buChar char="§"/>
            </a:pPr>
            <a:endParaRPr lang="en-US" sz="2000" dirty="0">
              <a:solidFill>
                <a:srgbClr val="333333"/>
              </a:solidFill>
              <a:latin typeface="arial" panose="020B0604020202020204" pitchFamily="34" charset="0"/>
            </a:endParaRPr>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spTree>
    <p:extLst>
      <p:ext uri="{BB962C8B-B14F-4D97-AF65-F5344CB8AC3E}">
        <p14:creationId xmlns:p14="http://schemas.microsoft.com/office/powerpoint/2010/main" val="3228982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solidFill>
                  <a:schemeClr val="bg1">
                    <a:lumMod val="85000"/>
                  </a:schemeClr>
                </a:solidFill>
                <a:latin typeface="+mj-lt"/>
              </a:rPr>
              <a:t>Problem</a:t>
            </a:r>
          </a:p>
          <a:p>
            <a:pPr marL="514350" indent="-514350">
              <a:lnSpc>
                <a:spcPct val="150000"/>
              </a:lnSpc>
              <a:buFont typeface="+mj-lt"/>
              <a:buAutoNum type="arabicPeriod"/>
            </a:pPr>
            <a:r>
              <a:rPr lang="en-US" sz="2600" b="1" dirty="0">
                <a:latin typeface="+mj-lt"/>
              </a:rPr>
              <a:t>Data</a:t>
            </a:r>
          </a:p>
          <a:p>
            <a:pPr marL="514350" indent="-514350">
              <a:lnSpc>
                <a:spcPct val="150000"/>
              </a:lnSpc>
              <a:buFont typeface="+mj-lt"/>
              <a:buAutoNum type="arabicPeriod"/>
            </a:pPr>
            <a:r>
              <a:rPr lang="en-US" sz="2600" dirty="0">
                <a:solidFill>
                  <a:schemeClr val="bg1">
                    <a:lumMod val="85000"/>
                  </a:schemeClr>
                </a:solidFill>
                <a:latin typeface="+mj-lt"/>
              </a:rPr>
              <a:t>Models</a:t>
            </a:r>
          </a:p>
          <a:p>
            <a:pPr marL="514350" indent="-514350">
              <a:lnSpc>
                <a:spcPct val="150000"/>
              </a:lnSpc>
              <a:buFont typeface="+mj-lt"/>
              <a:buAutoNum type="arabicPeriod"/>
            </a:pPr>
            <a:r>
              <a:rPr lang="en-US" sz="2600" dirty="0">
                <a:solidFill>
                  <a:schemeClr val="bg1">
                    <a:lumMod val="85000"/>
                  </a:schemeClr>
                </a:solidFill>
                <a:latin typeface="+mj-lt"/>
              </a:rPr>
              <a:t>Experiments</a:t>
            </a:r>
          </a:p>
          <a:p>
            <a:pPr marL="514350" indent="-514350">
              <a:lnSpc>
                <a:spcPct val="150000"/>
              </a:lnSpc>
              <a:buFont typeface="+mj-lt"/>
              <a:buAutoNum type="arabicPeriod"/>
            </a:pPr>
            <a:r>
              <a:rPr lang="en-US" sz="2600" dirty="0">
                <a:solidFill>
                  <a:schemeClr val="bg1">
                    <a:lumMod val="85000"/>
                  </a:schemeClr>
                </a:solidFill>
                <a:latin typeface="+mj-lt"/>
              </a:rPr>
              <a:t>Conclusion</a:t>
            </a:r>
          </a:p>
        </p:txBody>
      </p:sp>
    </p:spTree>
    <p:extLst>
      <p:ext uri="{BB962C8B-B14F-4D97-AF65-F5344CB8AC3E}">
        <p14:creationId xmlns:p14="http://schemas.microsoft.com/office/powerpoint/2010/main" val="2368928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Panama Electric Load dataset</a:t>
            </a:r>
          </a:p>
        </p:txBody>
      </p:sp>
      <p:sp>
        <p:nvSpPr>
          <p:cNvPr id="6" name="TextBox 5">
            <a:extLst>
              <a:ext uri="{FF2B5EF4-FFF2-40B4-BE49-F238E27FC236}">
                <a16:creationId xmlns:a16="http://schemas.microsoft.com/office/drawing/2014/main" id="{B37ECFEE-0FB9-1762-726C-BDB679AB6C69}"/>
              </a:ext>
            </a:extLst>
          </p:cNvPr>
          <p:cNvSpPr txBox="1"/>
          <p:nvPr/>
        </p:nvSpPr>
        <p:spPr>
          <a:xfrm>
            <a:off x="538223" y="819838"/>
            <a:ext cx="8002876" cy="4671215"/>
          </a:xfrm>
          <a:prstGeom prst="rect">
            <a:avLst/>
          </a:prstGeom>
          <a:noFill/>
        </p:spPr>
        <p:txBody>
          <a:bodyPr wrap="square" rtlCol="0">
            <a:spAutoFit/>
          </a:bodyPr>
          <a:lstStyle/>
          <a:p>
            <a:pPr marL="342900"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Source: Kaggle </a:t>
            </a:r>
            <a:r>
              <a:rPr lang="en-US" sz="2000" dirty="0">
                <a:solidFill>
                  <a:srgbClr val="333333"/>
                </a:solidFill>
                <a:latin typeface="arial" panose="020B0604020202020204" pitchFamily="34" charset="0"/>
                <a:hlinkClick r:id="rId3"/>
              </a:rPr>
              <a:t>https://www.kaggle.com/datasets/pateljay731/panama-electricity-load-forecasting</a:t>
            </a:r>
            <a:endParaRPr lang="en-US" sz="2000" dirty="0">
              <a:solidFill>
                <a:srgbClr val="333333"/>
              </a:solidFill>
              <a:latin typeface="arial" panose="020B0604020202020204" pitchFamily="34" charset="0"/>
            </a:endParaRPr>
          </a:p>
          <a:p>
            <a:pPr marL="342900"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Forecast national electricity load.</a:t>
            </a:r>
          </a:p>
          <a:p>
            <a:pPr marL="342900"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Number of </a:t>
            </a:r>
            <a:r>
              <a:rPr lang="en-US" sz="2000" b="0" i="0" dirty="0">
                <a:effectLst/>
                <a:latin typeface="Arial" panose="020B0604020202020204" pitchFamily="34" charset="0"/>
              </a:rPr>
              <a:t>variables measured</a:t>
            </a:r>
            <a:r>
              <a:rPr lang="en-US" sz="2000" b="0" i="0" dirty="0">
                <a:solidFill>
                  <a:srgbClr val="333333"/>
                </a:solidFill>
                <a:effectLst/>
                <a:latin typeface="arial" panose="020B0604020202020204" pitchFamily="34" charset="0"/>
              </a:rPr>
              <a:t> to forecast: 14</a:t>
            </a:r>
            <a:endParaRPr lang="en-US" sz="2000" dirty="0">
              <a:solidFill>
                <a:srgbClr val="333333"/>
              </a:solidFill>
              <a:latin typeface="arial" panose="020B0604020202020204" pitchFamily="34" charset="0"/>
            </a:endParaRPr>
          </a:p>
          <a:p>
            <a:pPr marL="800100" lvl="1" indent="-342900" algn="just">
              <a:lnSpc>
                <a:spcPct val="125000"/>
              </a:lnSpc>
              <a:buFont typeface="Arial" panose="020B0604020202020204" pitchFamily="34" charset="0"/>
              <a:buChar char="•"/>
            </a:pPr>
            <a:endParaRPr lang="en-US" sz="2000" dirty="0">
              <a:solidFill>
                <a:srgbClr val="333333"/>
              </a:solidFill>
              <a:latin typeface="arial" panose="020B0604020202020204" pitchFamily="34" charset="0"/>
            </a:endParaRPr>
          </a:p>
          <a:p>
            <a:pPr marL="800100" lvl="1" indent="-342900" algn="just">
              <a:lnSpc>
                <a:spcPct val="125000"/>
              </a:lnSpc>
              <a:buFont typeface="Wingdings" panose="05000000000000000000" pitchFamily="2" charset="2"/>
              <a:buChar char="§"/>
            </a:pPr>
            <a:endParaRPr lang="en-US" sz="2000" dirty="0">
              <a:solidFill>
                <a:srgbClr val="333333"/>
              </a:solidFill>
              <a:latin typeface="arial" panose="020B0604020202020204" pitchFamily="34" charset="0"/>
            </a:endParaRPr>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pic>
        <p:nvPicPr>
          <p:cNvPr id="5" name="Picture 4" descr="Graphical user interface, chart&#10;&#10;Description automatically generated">
            <a:extLst>
              <a:ext uri="{FF2B5EF4-FFF2-40B4-BE49-F238E27FC236}">
                <a16:creationId xmlns:a16="http://schemas.microsoft.com/office/drawing/2014/main" id="{66D55641-AA53-D867-B5BB-06DF0E9F5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09834"/>
            <a:ext cx="9144000" cy="3048000"/>
          </a:xfrm>
          <a:prstGeom prst="rect">
            <a:avLst/>
          </a:prstGeom>
        </p:spPr>
      </p:pic>
    </p:spTree>
    <p:extLst>
      <p:ext uri="{BB962C8B-B14F-4D97-AF65-F5344CB8AC3E}">
        <p14:creationId xmlns:p14="http://schemas.microsoft.com/office/powerpoint/2010/main" val="1466876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Temperature and school day through time</a:t>
            </a:r>
          </a:p>
        </p:txBody>
      </p:sp>
      <p:pic>
        <p:nvPicPr>
          <p:cNvPr id="8" name="Picture 7" descr="Chart, line chart, histogram&#10;&#10;Description automatically generated">
            <a:extLst>
              <a:ext uri="{FF2B5EF4-FFF2-40B4-BE49-F238E27FC236}">
                <a16:creationId xmlns:a16="http://schemas.microsoft.com/office/drawing/2014/main" id="{2550F68D-F268-4A73-9633-E4B07CD76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7" y="762838"/>
            <a:ext cx="9097075" cy="3032358"/>
          </a:xfrm>
          <a:prstGeom prst="rect">
            <a:avLst/>
          </a:prstGeom>
        </p:spPr>
      </p:pic>
      <p:pic>
        <p:nvPicPr>
          <p:cNvPr id="10" name="Picture 9" descr="Table&#10;&#10;Description automatically generated with medium confidence">
            <a:extLst>
              <a:ext uri="{FF2B5EF4-FFF2-40B4-BE49-F238E27FC236}">
                <a16:creationId xmlns:a16="http://schemas.microsoft.com/office/drawing/2014/main" id="{AE6C8AB4-6179-B33B-E5E7-2080AD984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09097"/>
            <a:ext cx="9178869" cy="3059623"/>
          </a:xfrm>
          <a:prstGeom prst="rect">
            <a:avLst/>
          </a:prstGeom>
        </p:spPr>
      </p:pic>
    </p:spTree>
    <p:extLst>
      <p:ext uri="{BB962C8B-B14F-4D97-AF65-F5344CB8AC3E}">
        <p14:creationId xmlns:p14="http://schemas.microsoft.com/office/powerpoint/2010/main" val="2512476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solidFill>
                  <a:schemeClr val="bg1">
                    <a:lumMod val="85000"/>
                  </a:schemeClr>
                </a:solidFill>
                <a:latin typeface="+mj-lt"/>
              </a:rPr>
              <a:t>Problem</a:t>
            </a:r>
          </a:p>
          <a:p>
            <a:pPr marL="514350" indent="-514350">
              <a:lnSpc>
                <a:spcPct val="150000"/>
              </a:lnSpc>
              <a:buFont typeface="+mj-lt"/>
              <a:buAutoNum type="arabicPeriod"/>
            </a:pPr>
            <a:r>
              <a:rPr lang="en-US" sz="2600" dirty="0">
                <a:solidFill>
                  <a:schemeClr val="bg1">
                    <a:lumMod val="85000"/>
                  </a:schemeClr>
                </a:solidFill>
                <a:latin typeface="+mj-lt"/>
              </a:rPr>
              <a:t>Data</a:t>
            </a:r>
          </a:p>
          <a:p>
            <a:pPr marL="514350" indent="-514350">
              <a:lnSpc>
                <a:spcPct val="150000"/>
              </a:lnSpc>
              <a:buFont typeface="+mj-lt"/>
              <a:buAutoNum type="arabicPeriod"/>
            </a:pPr>
            <a:r>
              <a:rPr lang="en-US" sz="2600" b="1" dirty="0">
                <a:latin typeface="+mj-lt"/>
              </a:rPr>
              <a:t>Models</a:t>
            </a:r>
          </a:p>
          <a:p>
            <a:pPr marL="971550" lvl="1" indent="-514350">
              <a:lnSpc>
                <a:spcPct val="150000"/>
              </a:lnSpc>
              <a:buFont typeface="+mj-lt"/>
              <a:buAutoNum type="arabicPeriod"/>
            </a:pPr>
            <a:r>
              <a:rPr lang="en-US" sz="2200" dirty="0">
                <a:latin typeface="+mj-lt"/>
              </a:rPr>
              <a:t>Conventional approaches</a:t>
            </a:r>
          </a:p>
          <a:p>
            <a:pPr marL="971550" lvl="1" indent="-514350">
              <a:lnSpc>
                <a:spcPct val="150000"/>
              </a:lnSpc>
              <a:buFont typeface="+mj-lt"/>
              <a:buAutoNum type="arabicPeriod"/>
            </a:pPr>
            <a:r>
              <a:rPr lang="en-US" sz="2200" dirty="0">
                <a:latin typeface="+mj-lt"/>
              </a:rPr>
              <a:t>Deep Learning approaches</a:t>
            </a:r>
          </a:p>
          <a:p>
            <a:pPr marL="514350" indent="-514350">
              <a:lnSpc>
                <a:spcPct val="150000"/>
              </a:lnSpc>
              <a:buFont typeface="+mj-lt"/>
              <a:buAutoNum type="arabicPeriod"/>
            </a:pPr>
            <a:r>
              <a:rPr lang="en-US" sz="2600" dirty="0">
                <a:solidFill>
                  <a:schemeClr val="bg1">
                    <a:lumMod val="85000"/>
                  </a:schemeClr>
                </a:solidFill>
                <a:latin typeface="+mj-lt"/>
              </a:rPr>
              <a:t>Experiments</a:t>
            </a:r>
          </a:p>
          <a:p>
            <a:pPr marL="514350" indent="-514350">
              <a:lnSpc>
                <a:spcPct val="150000"/>
              </a:lnSpc>
              <a:buFont typeface="+mj-lt"/>
              <a:buAutoNum type="arabicPeriod"/>
            </a:pPr>
            <a:r>
              <a:rPr lang="en-US" sz="2600" dirty="0">
                <a:solidFill>
                  <a:schemeClr val="bg1">
                    <a:lumMod val="85000"/>
                  </a:schemeClr>
                </a:solidFill>
                <a:latin typeface="+mj-lt"/>
              </a:rPr>
              <a:t>Conclusion</a:t>
            </a:r>
          </a:p>
        </p:txBody>
      </p:sp>
    </p:spTree>
    <p:extLst>
      <p:ext uri="{BB962C8B-B14F-4D97-AF65-F5344CB8AC3E}">
        <p14:creationId xmlns:p14="http://schemas.microsoft.com/office/powerpoint/2010/main" val="20613860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5432</TotalTime>
  <Words>2106</Words>
  <Application>Microsoft Office PowerPoint</Application>
  <PresentationFormat>On-screen Show (4:3)</PresentationFormat>
  <Paragraphs>336</Paragraphs>
  <Slides>29</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vt:lpstr>
      <vt:lpstr>Calibri</vt:lpstr>
      <vt:lpstr>Courier New</vt:lpstr>
      <vt:lpstr>Lato</vt:lpstr>
      <vt:lpstr>Wingdings</vt:lpstr>
      <vt:lpstr>Office Theme</vt:lpstr>
      <vt:lpstr>PowerPoint Presentation</vt:lpstr>
      <vt:lpstr>Contents</vt:lpstr>
      <vt:lpstr>Contents</vt:lpstr>
      <vt:lpstr>Time series forecasting problem </vt:lpstr>
      <vt:lpstr>Taxonomies</vt:lpstr>
      <vt:lpstr>Contents</vt:lpstr>
      <vt:lpstr>Panama Electric Load dataset</vt:lpstr>
      <vt:lpstr>Temperature and school day through time</vt:lpstr>
      <vt:lpstr>Contents</vt:lpstr>
      <vt:lpstr>Vector autoregression (VAR)</vt:lpstr>
      <vt:lpstr>Facebook Prophet (FbProphet)</vt:lpstr>
      <vt:lpstr>Recurrent neural network (RNN)</vt:lpstr>
      <vt:lpstr>Long-short term memory (LSTM)</vt:lpstr>
      <vt:lpstr>Bidirectional LSTM</vt:lpstr>
      <vt:lpstr>Contents</vt:lpstr>
      <vt:lpstr>Experimental settings</vt:lpstr>
      <vt:lpstr>Test scenarios</vt:lpstr>
      <vt:lpstr>VAR - Bayesian Information Criterion</vt:lpstr>
      <vt:lpstr>Performance of VAR </vt:lpstr>
      <vt:lpstr>Performance of Facebook Prophet</vt:lpstr>
      <vt:lpstr>Impact of history time steps Deep Learning</vt:lpstr>
      <vt:lpstr>Effect of clipping technique</vt:lpstr>
      <vt:lpstr>Effect of clipping technique</vt:lpstr>
      <vt:lpstr>Impact future time steps</vt:lpstr>
      <vt:lpstr>Forecast vs Actual</vt:lpstr>
      <vt:lpstr>Endurance of Deep Learning models</vt:lpstr>
      <vt:lpstr>Contents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TA HUU BINH 20190094</cp:lastModifiedBy>
  <cp:revision>361</cp:revision>
  <dcterms:created xsi:type="dcterms:W3CDTF">2021-05-28T04:32:29Z</dcterms:created>
  <dcterms:modified xsi:type="dcterms:W3CDTF">2023-02-09T06:27:31Z</dcterms:modified>
</cp:coreProperties>
</file>